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600"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620EDD3-5F08-4827-A638-36C58E3526CC}" type="datetimeFigureOut">
              <a:rPr lang="it-IT" smtClean="0"/>
              <a:t>04/11/15</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28A09E6F-749C-45A6-B09C-518AEF3672F4}" type="slidenum">
              <a:rPr lang="it-IT" smtClean="0"/>
              <a:t>‹n.›</a:t>
            </a:fld>
            <a:endParaRPr lang="it-IT"/>
          </a:p>
        </p:txBody>
      </p:sp>
    </p:spTree>
    <p:extLst>
      <p:ext uri="{BB962C8B-B14F-4D97-AF65-F5344CB8AC3E}">
        <p14:creationId xmlns:p14="http://schemas.microsoft.com/office/powerpoint/2010/main" val="785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28A09E6F-749C-45A6-B09C-518AEF3672F4}" type="slidenum">
              <a:rPr lang="it-IT" smtClean="0"/>
              <a:t>11</a:t>
            </a:fld>
            <a:endParaRPr lang="it-IT"/>
          </a:p>
        </p:txBody>
      </p:sp>
    </p:spTree>
    <p:extLst>
      <p:ext uri="{BB962C8B-B14F-4D97-AF65-F5344CB8AC3E}">
        <p14:creationId xmlns:p14="http://schemas.microsoft.com/office/powerpoint/2010/main" val="1718447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Date Placeholder 29"/>
          <p:cNvSpPr>
            <a:spLocks noGrp="1"/>
          </p:cNvSpPr>
          <p:nvPr>
            <p:ph type="dt" sz="half" idx="10"/>
          </p:nvPr>
        </p:nvSpPr>
        <p:spPr/>
        <p:txBody>
          <a:bodyPr/>
          <a:lstStyle/>
          <a:p>
            <a:fld id="{58B6CEB5-DA9B-4B20-9502-E7C1E8BDCE4B}" type="datetimeFigureOut">
              <a:rPr lang="it-IT" smtClean="0"/>
              <a:t>04/11/15</a:t>
            </a:fld>
            <a:endParaRPr lang="it-IT"/>
          </a:p>
        </p:txBody>
      </p:sp>
      <p:sp>
        <p:nvSpPr>
          <p:cNvPr id="19" name="Footer Placeholder 18"/>
          <p:cNvSpPr>
            <a:spLocks noGrp="1"/>
          </p:cNvSpPr>
          <p:nvPr>
            <p:ph type="ftr" sz="quarter" idx="11"/>
          </p:nvPr>
        </p:nvSpPr>
        <p:spPr/>
        <p:txBody>
          <a:bodyPr/>
          <a:lstStyle/>
          <a:p>
            <a:endParaRPr lang="it-IT"/>
          </a:p>
        </p:txBody>
      </p:sp>
      <p:sp>
        <p:nvSpPr>
          <p:cNvPr id="27" name="Slide Number Placeholder 26"/>
          <p:cNvSpPr>
            <a:spLocks noGrp="1"/>
          </p:cNvSpPr>
          <p:nvPr>
            <p:ph type="sldNum" sz="quarter" idx="12"/>
          </p:nvPr>
        </p:nvSpPr>
        <p:spPr/>
        <p:txBody>
          <a:bodyPr/>
          <a:lstStyle/>
          <a:p>
            <a:fld id="{271BD951-DA1F-4900-ABF7-A39FA89871BF}"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58B6CEB5-DA9B-4B20-9502-E7C1E8BDCE4B}" type="datetimeFigureOut">
              <a:rPr lang="it-IT" smtClean="0"/>
              <a:t>04/11/15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58B6CEB5-DA9B-4B20-9502-E7C1E8BDCE4B}" type="datetimeFigureOut">
              <a:rPr lang="it-IT" smtClean="0"/>
              <a:t>04/11/15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58B6CEB5-DA9B-4B20-9502-E7C1E8BDCE4B}" type="datetimeFigureOut">
              <a:rPr lang="it-IT" smtClean="0"/>
              <a:t>04/11/15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Date Placeholder 3"/>
          <p:cNvSpPr>
            <a:spLocks noGrp="1"/>
          </p:cNvSpPr>
          <p:nvPr>
            <p:ph type="dt" sz="half" idx="10"/>
          </p:nvPr>
        </p:nvSpPr>
        <p:spPr/>
        <p:txBody>
          <a:bodyPr/>
          <a:lstStyle/>
          <a:p>
            <a:fld id="{58B6CEB5-DA9B-4B20-9502-E7C1E8BDCE4B}" type="datetimeFigureOut">
              <a:rPr lang="it-IT" smtClean="0"/>
              <a:t>04/11/15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71BD951-DA1F-4900-ABF7-A39FA89871BF}"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58B6CEB5-DA9B-4B20-9502-E7C1E8BDCE4B}" type="datetimeFigureOut">
              <a:rPr lang="it-IT" smtClean="0"/>
              <a:t>04/11/15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Date Placeholder 6"/>
          <p:cNvSpPr>
            <a:spLocks noGrp="1"/>
          </p:cNvSpPr>
          <p:nvPr>
            <p:ph type="dt" sz="half" idx="10"/>
          </p:nvPr>
        </p:nvSpPr>
        <p:spPr/>
        <p:txBody>
          <a:bodyPr/>
          <a:lstStyle/>
          <a:p>
            <a:fld id="{58B6CEB5-DA9B-4B20-9502-E7C1E8BDCE4B}" type="datetimeFigureOut">
              <a:rPr lang="it-IT" smtClean="0"/>
              <a:t>04/11/15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Date Placeholder 2"/>
          <p:cNvSpPr>
            <a:spLocks noGrp="1"/>
          </p:cNvSpPr>
          <p:nvPr>
            <p:ph type="dt" sz="half" idx="10"/>
          </p:nvPr>
        </p:nvSpPr>
        <p:spPr/>
        <p:txBody>
          <a:bodyPr/>
          <a:lstStyle/>
          <a:p>
            <a:fld id="{58B6CEB5-DA9B-4B20-9502-E7C1E8BDCE4B}" type="datetimeFigureOut">
              <a:rPr lang="it-IT" smtClean="0"/>
              <a:t>04/11/15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B6CEB5-DA9B-4B20-9502-E7C1E8BDCE4B}" type="datetimeFigureOut">
              <a:rPr lang="it-IT" smtClean="0"/>
              <a:t>04/11/15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58B6CEB5-DA9B-4B20-9502-E7C1E8BDCE4B}" type="datetimeFigureOut">
              <a:rPr lang="it-IT" smtClean="0"/>
              <a:t>04/11/15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71BD951-DA1F-4900-ABF7-A39FA89871BF}"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Date Placeholder 4"/>
          <p:cNvSpPr>
            <a:spLocks noGrp="1"/>
          </p:cNvSpPr>
          <p:nvPr>
            <p:ph type="dt" sz="half" idx="10"/>
          </p:nvPr>
        </p:nvSpPr>
        <p:spPr/>
        <p:txBody>
          <a:bodyPr/>
          <a:lstStyle/>
          <a:p>
            <a:fld id="{58B6CEB5-DA9B-4B20-9502-E7C1E8BDCE4B}" type="datetimeFigureOut">
              <a:rPr lang="it-IT" smtClean="0"/>
              <a:t>04/11/15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a:xfrm>
            <a:off x="8077200" y="6356350"/>
            <a:ext cx="609600" cy="365125"/>
          </a:xfrm>
        </p:spPr>
        <p:txBody>
          <a:bodyPr/>
          <a:lstStyle/>
          <a:p>
            <a:fld id="{271BD951-DA1F-4900-ABF7-A39FA89871BF}" type="slidenum">
              <a:rPr lang="it-IT" smtClean="0"/>
              <a:t>‹n.›</a:t>
            </a:fld>
            <a:endParaRPr lang="it-I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8B6CEB5-DA9B-4B20-9502-E7C1E8BDCE4B}" type="datetimeFigureOut">
              <a:rPr lang="it-IT" smtClean="0"/>
              <a:t>04/11/15</a:t>
            </a:fld>
            <a:endParaRPr lang="it-I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71BD951-DA1F-4900-ABF7-A39FA89871BF}" type="slidenum">
              <a:rPr lang="it-IT" smtClean="0"/>
              <a:t>‹n.›</a:t>
            </a:fld>
            <a:endParaRPr lang="it-I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type="subTitle" idx="1"/>
          </p:nvPr>
        </p:nvSpPr>
        <p:spPr>
          <a:effectLst>
            <a:glow rad="228600">
              <a:schemeClr val="accent6">
                <a:satMod val="175000"/>
                <a:alpha val="40000"/>
              </a:schemeClr>
            </a:glow>
            <a:innerShdw blurRad="63500" dist="50800" dir="13500000">
              <a:prstClr val="black">
                <a:alpha val="50000"/>
              </a:prstClr>
            </a:innerShdw>
          </a:effectLst>
        </p:spPr>
        <p:txBody>
          <a:bodyPr>
            <a:normAutofit fontScale="85000" lnSpcReduction="20000"/>
          </a:bodyPr>
          <a:lstStyle/>
          <a:p>
            <a:pPr marL="0" indent="0" algn="ctr">
              <a:buNone/>
            </a:pPr>
            <a:endParaRPr lang="it-IT" b="1" dirty="0" smtClean="0"/>
          </a:p>
          <a:p>
            <a:pPr marL="0" indent="0" algn="ctr">
              <a:buNone/>
            </a:pPr>
            <a:r>
              <a:rPr lang="it-IT" sz="4000" b="1" dirty="0" smtClean="0">
                <a:latin typeface="Verdana" panose="020B0604030504040204" pitchFamily="34" charset="0"/>
                <a:ea typeface="Verdana" panose="020B0604030504040204" pitchFamily="34" charset="0"/>
                <a:cs typeface="Verdana" panose="020B0604030504040204" pitchFamily="34" charset="0"/>
              </a:rPr>
              <a:t>UNA LEGGE SENZA CRESCITA </a:t>
            </a:r>
            <a:r>
              <a:rPr lang="it-IT" sz="4000" dirty="0" smtClean="0">
                <a:latin typeface="Verdana" panose="020B0604030504040204" pitchFamily="34" charset="0"/>
                <a:ea typeface="Verdana" panose="020B0604030504040204" pitchFamily="34" charset="0"/>
                <a:cs typeface="Verdana" panose="020B0604030504040204" pitchFamily="34" charset="0"/>
              </a:rPr>
              <a:t/>
            </a:r>
            <a:br>
              <a:rPr lang="it-IT" sz="4000" dirty="0" smtClean="0">
                <a:latin typeface="Verdana" panose="020B0604030504040204" pitchFamily="34" charset="0"/>
                <a:ea typeface="Verdana" panose="020B0604030504040204" pitchFamily="34" charset="0"/>
                <a:cs typeface="Verdana" panose="020B0604030504040204" pitchFamily="34" charset="0"/>
              </a:rPr>
            </a:br>
            <a:r>
              <a:rPr lang="it-IT" sz="4000" b="1" dirty="0" smtClean="0">
                <a:latin typeface="Verdana" panose="020B0604030504040204" pitchFamily="34" charset="0"/>
                <a:ea typeface="Verdana" panose="020B0604030504040204" pitchFamily="34" charset="0"/>
                <a:cs typeface="Verdana" panose="020B0604030504040204" pitchFamily="34" charset="0"/>
              </a:rPr>
              <a:t>SCRITTA CON LA MANO DESTRA</a:t>
            </a:r>
            <a:br>
              <a:rPr lang="it-IT" sz="4000" b="1" dirty="0" smtClean="0">
                <a:latin typeface="Verdana" panose="020B0604030504040204" pitchFamily="34" charset="0"/>
                <a:ea typeface="Verdana" panose="020B0604030504040204" pitchFamily="34" charset="0"/>
                <a:cs typeface="Verdana" panose="020B0604030504040204" pitchFamily="34" charset="0"/>
              </a:rPr>
            </a:br>
            <a:endParaRPr lang="it-IT" sz="4000" dirty="0">
              <a:latin typeface="Verdana" panose="020B0604030504040204" pitchFamily="34" charset="0"/>
              <a:ea typeface="Verdana" panose="020B0604030504040204" pitchFamily="34" charset="0"/>
              <a:cs typeface="Verdana" panose="020B0604030504040204" pitchFamily="34" charset="0"/>
            </a:endParaRPr>
          </a:p>
        </p:txBody>
      </p:sp>
      <p:sp>
        <p:nvSpPr>
          <p:cNvPr id="2" name="Titolo 1"/>
          <p:cNvSpPr>
            <a:spLocks noGrp="1"/>
          </p:cNvSpPr>
          <p:nvPr>
            <p:ph type="ctrTitle"/>
          </p:nvPr>
        </p:nvSpPr>
        <p:spPr>
          <a:effectLst>
            <a:outerShdw blurRad="50800" dist="38100" dir="2700000" algn="tl" rotWithShape="0">
              <a:prstClr val="black">
                <a:alpha val="40000"/>
              </a:prstClr>
            </a:outerShdw>
          </a:effectLst>
        </p:spPr>
        <p:txBody>
          <a:bodyPr>
            <a:normAutofit fontScale="90000"/>
          </a:bodyPr>
          <a:lstStyle/>
          <a:p>
            <a:pPr algn="ctr"/>
            <a:r>
              <a:rPr lang="it-IT" b="1" dirty="0"/>
              <a:t> </a:t>
            </a:r>
            <a:r>
              <a:rPr lang="it-IT" dirty="0"/>
              <a:t/>
            </a:r>
            <a:br>
              <a:rPr lang="it-IT" dirty="0"/>
            </a:br>
            <a:r>
              <a:rPr lang="it-IT" b="1" dirty="0"/>
              <a:t> </a:t>
            </a:r>
            <a:r>
              <a:rPr lang="it-IT" b="1" dirty="0" smtClean="0"/>
              <a:t/>
            </a:r>
            <a:br>
              <a:rPr lang="it-IT" b="1" dirty="0" smtClean="0"/>
            </a:br>
            <a:r>
              <a:rPr lang="it-IT" b="1" dirty="0" smtClean="0"/>
              <a:t/>
            </a:r>
            <a:br>
              <a:rPr lang="it-IT" b="1" dirty="0" smtClean="0"/>
            </a:br>
            <a:r>
              <a:rPr lang="it-IT" b="1" dirty="0"/>
              <a:t/>
            </a:r>
            <a:br>
              <a:rPr lang="it-IT" b="1" dirty="0"/>
            </a:br>
            <a:r>
              <a:rPr lang="it-IT" b="1" dirty="0" smtClean="0"/>
              <a:t/>
            </a:r>
            <a:br>
              <a:rPr lang="it-IT" b="1" dirty="0" smtClean="0"/>
            </a:br>
            <a:r>
              <a:rPr lang="it-IT" sz="5400" b="1" dirty="0" smtClean="0">
                <a:latin typeface="Verdana" panose="020B0604030504040204" pitchFamily="34" charset="0"/>
                <a:ea typeface="Verdana" panose="020B0604030504040204" pitchFamily="34" charset="0"/>
                <a:cs typeface="Verdana" panose="020B0604030504040204" pitchFamily="34" charset="0"/>
              </a:rPr>
              <a:t>STABILITÀ  </a:t>
            </a:r>
            <a:r>
              <a:rPr lang="it-IT" sz="5400" b="1" dirty="0">
                <a:latin typeface="Verdana" panose="020B0604030504040204" pitchFamily="34" charset="0"/>
                <a:ea typeface="Verdana" panose="020B0604030504040204" pitchFamily="34" charset="0"/>
                <a:cs typeface="Verdana" panose="020B0604030504040204" pitchFamily="34" charset="0"/>
              </a:rPr>
              <a:t>2016</a:t>
            </a:r>
            <a:r>
              <a:rPr lang="it-IT" sz="5400" dirty="0">
                <a:latin typeface="Verdana" panose="020B0604030504040204" pitchFamily="34" charset="0"/>
                <a:ea typeface="Verdana" panose="020B0604030504040204" pitchFamily="34" charset="0"/>
                <a:cs typeface="Verdana" panose="020B0604030504040204" pitchFamily="34" charset="0"/>
              </a:rPr>
              <a:t/>
            </a:r>
            <a:br>
              <a:rPr lang="it-IT" sz="5400" dirty="0">
                <a:latin typeface="Verdana" panose="020B0604030504040204" pitchFamily="34" charset="0"/>
                <a:ea typeface="Verdana" panose="020B0604030504040204" pitchFamily="34" charset="0"/>
                <a:cs typeface="Verdana" panose="020B0604030504040204" pitchFamily="34" charset="0"/>
              </a:rPr>
            </a:br>
            <a:endParaRPr lang="it-IT"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62872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0688"/>
            <a:ext cx="8229600" cy="7200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endParaRPr lang="it-IT" sz="3600" dirty="0"/>
          </a:p>
        </p:txBody>
      </p:sp>
      <p:sp>
        <p:nvSpPr>
          <p:cNvPr id="3" name="Segnaposto contenuto 2"/>
          <p:cNvSpPr>
            <a:spLocks noGrp="1"/>
          </p:cNvSpPr>
          <p:nvPr>
            <p:ph idx="1"/>
          </p:nvPr>
        </p:nvSpPr>
        <p:spPr>
          <a:xfrm>
            <a:off x="457200" y="1628800"/>
            <a:ext cx="8229600" cy="4695800"/>
          </a:xfrm>
        </p:spPr>
        <p:txBody>
          <a:bodyPr>
            <a:normAutofit lnSpcReduction="10000"/>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TAGLIO DELLE IMPOSTE È POCO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ESPANSIVO</a:t>
            </a:r>
          </a:p>
          <a:p>
            <a:pPr marL="0" indent="0" algn="ctr">
              <a:buNone/>
            </a:pPr>
            <a:endParaRPr lang="it-IT" sz="2200"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Difficile, infatti, credere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che qualcuno abbia anticipato al 2015 l’acquisto di un bene durevole per non pagare l’Iva aumentata nel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2016 </a:t>
            </a:r>
          </a:p>
          <a:p>
            <a:pPr algn="just"/>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Così come è ugualmente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improbabile che la cancellazione di un aumento di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imposta, non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ancora contabilizzato nei piani delle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famiglie, possa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indurle a consumare di più nel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2016 </a:t>
            </a:r>
          </a:p>
          <a:p>
            <a:pPr algn="just"/>
            <a:endPar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Insomma</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16,8 miliardi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di euro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minori entrate dal disinnesco delle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clausole di salvaguardie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sono poco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espansivi </a:t>
            </a:r>
          </a:p>
          <a:p>
            <a:pPr algn="just"/>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Molte delle misure sono finanziate in deficit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grazie alla c.d.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“flessibilità”</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Quest’ultima</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che noi auspichiamo ancora più estesa ed ampia – ha senso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a condizione che sia utilizzata per gli investimenti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non per misure inefficaci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peggio, inique</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1632252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764704"/>
            <a:ext cx="8229600" cy="1440160"/>
          </a:xfrm>
        </p:spPr>
        <p:txBody>
          <a:bodyPr>
            <a:normAutofit fontScale="90000"/>
          </a:bodyPr>
          <a:lstStyle/>
          <a:p>
            <a:pPr algn="ctr"/>
            <a:r>
              <a:rPr lang="it-IT" b="1" dirty="0" smtClean="0"/>
              <a:t/>
            </a:r>
            <a:br>
              <a:rPr lang="it-IT" b="1" dirty="0" smtClean="0"/>
            </a:br>
            <a:r>
              <a:rPr lang="it-IT" sz="4000" b="1" dirty="0" smtClean="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a:t>
            </a:r>
            <a:r>
              <a:rPr lang="it-IT" sz="40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r>
              <a:rPr lang="it-IT" dirty="0"/>
              <a:t/>
            </a:r>
            <a:br>
              <a:rPr lang="it-IT" dirty="0"/>
            </a:br>
            <a:endParaRPr lang="it-IT" dirty="0"/>
          </a:p>
        </p:txBody>
      </p:sp>
      <p:sp>
        <p:nvSpPr>
          <p:cNvPr id="3" name="Segnaposto contenuto 2"/>
          <p:cNvSpPr>
            <a:spLocks noGrp="1"/>
          </p:cNvSpPr>
          <p:nvPr>
            <p:ph idx="1"/>
          </p:nvPr>
        </p:nvSpPr>
        <p:spPr>
          <a:xfrm>
            <a:off x="457200" y="1628800"/>
            <a:ext cx="8229600" cy="4695800"/>
          </a:xfrm>
        </p:spPr>
        <p:txBody>
          <a:bodyPr>
            <a:normAutofit fontScale="92500"/>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FLESSIBILITÀ INSUFFICIENTE 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PROBLEMATICA</a:t>
            </a: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richiesta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italiana di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sforare dello 0,3</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 il rapporto deficit-PIL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(5 miliardi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euro di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cofinanziamento italiano ai programmi Ue)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ricorrendo alla clausola sugli investimenti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è di problematica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attuazione</a:t>
            </a:r>
          </a:p>
          <a:p>
            <a:pPr marL="0" indent="0" algn="just">
              <a:buNone/>
            </a:pPr>
            <a:endPar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Quei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5 miliardi potrebbero essere esclusi se nel 2016 spendessimo 10 miliardi di programmi cofinanziati dai fondi UE. Poiché al 31 maggio 2015 abbiamo ancora 15 miliardi da spendere dei vecchi programmi 2007–2013, sarà difficile ottenere questo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risultato</a:t>
            </a:r>
          </a:p>
          <a:p>
            <a:pPr marL="0" indent="0" algn="just">
              <a:buNone/>
            </a:pP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Difficile anche l’integrale accoglimento della richiesta di flessibilità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(pari a circa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3,2 miliardi) per le spese relative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all’emergenza immigrazione, tanto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più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se destinate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alla riduzione dell’</a:t>
            </a:r>
            <a:r>
              <a:rPr lang="it-IT" sz="1700" b="1" dirty="0" err="1">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Ires</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piuttosto che ad un impegno straordinario verso i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migranti</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177228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764704"/>
            <a:ext cx="8229600" cy="1368152"/>
          </a:xfrm>
        </p:spPr>
        <p:txBody>
          <a:bodyPr>
            <a:normAutofit fontScale="90000"/>
          </a:bodyPr>
          <a:lstStyle/>
          <a:p>
            <a:pPr algn="ctr"/>
            <a:r>
              <a:rPr lang="it-IT" b="1" dirty="0" smtClean="0"/>
              <a:t/>
            </a:r>
            <a:br>
              <a:rPr lang="it-IT" b="1" dirty="0" smtClean="0"/>
            </a:br>
            <a:r>
              <a:rPr lang="it-IT" b="1" dirty="0"/>
              <a:t/>
            </a:r>
            <a:br>
              <a:rPr lang="it-IT" b="1" dirty="0"/>
            </a:br>
            <a:r>
              <a:rPr lang="it-IT" sz="40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40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40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r>
              <a:rPr lang="it-IT" sz="4000"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
            </a:r>
            <a:br>
              <a:rPr lang="it-IT" sz="4000"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br>
            <a:endParaRPr lang="it-IT" sz="4000"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Segnaposto contenuto 2"/>
          <p:cNvSpPr>
            <a:spLocks noGrp="1"/>
          </p:cNvSpPr>
          <p:nvPr>
            <p:ph idx="1"/>
          </p:nvPr>
        </p:nvSpPr>
        <p:spPr>
          <a:xfrm>
            <a:off x="457200" y="1628800"/>
            <a:ext cx="8229600" cy="4695800"/>
          </a:xfrm>
        </p:spPr>
        <p:txBody>
          <a:bodyPr>
            <a:normAutofit/>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RIDOTTE LE TASSE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SBAGLIATE /1</a:t>
            </a: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 Paese dove l’evasione raggiunge cifre da record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abolisce quel poco di imposta patrimoniale esistente</a:t>
            </a:r>
            <a:endPar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stimolo ai consumi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sarà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relativo</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stante la propensione dei ceti medi al risparmio, così come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ripresa del settore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immobiliare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se si considera il rapporto (esiguo) tra beneficio fiscale e costo delle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abitazioni</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Si esenta dal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pagamento dell’imposta anche quel 10 per cento di abitazioni con il valore catastale più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alto e che da solo concorre per il 37</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 gettito totale erariale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circa 1,4 miliardi),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godendo così di un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beneficio fiscale proporzionalmente più alto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 riduzioni d’imposta tra i 2 ed i 3000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euro) rispetto a chi abita in appartamenti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modesti </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1939796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704088"/>
            <a:ext cx="8229600" cy="6366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5" name="Segnaposto contenuto 4"/>
          <p:cNvSpPr>
            <a:spLocks noGrp="1"/>
          </p:cNvSpPr>
          <p:nvPr>
            <p:ph idx="1"/>
          </p:nvPr>
        </p:nvSpPr>
        <p:spPr>
          <a:xfrm>
            <a:off x="457200" y="1412776"/>
            <a:ext cx="8229600" cy="4911824"/>
          </a:xfrm>
        </p:spPr>
        <p:txBody>
          <a:bodyPr>
            <a:normAutofit fontScale="92500" lnSpcReduction="10000"/>
          </a:bodyPr>
          <a:lstStyle/>
          <a:p>
            <a:pPr marL="0" indent="0" algn="ctr">
              <a:buNone/>
            </a:pPr>
            <a:endParaRPr lang="it-IT" sz="2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sz="2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RIDOTTE </a:t>
            </a:r>
            <a:r>
              <a:rPr lang="it-IT" sz="2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 TASSE SBAGLIATE </a:t>
            </a:r>
            <a:r>
              <a:rPr lang="it-IT" sz="2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a:t>
            </a:r>
          </a:p>
          <a:p>
            <a:pPr marL="0" indent="0" algn="ctr">
              <a:buNone/>
            </a:pPr>
            <a:endParaRPr lang="it-IT" sz="28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L’esenzione della prima casa determinerà un risparmio d’imposta crescente con la rendita catastale.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 l’attuale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disallineamento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fra basi imponibili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ed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valori di mercato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genera fenomeni di iniquità. Non è forse casuale che l’unica delega fiscale non attuata sia quella che doveva aggiornare il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catasto</a:t>
            </a: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Servirebbe</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la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riduzione della tassazione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sul lavoro ed un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aumento</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di quella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su proprietà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immobiliare,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consumi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voluttuari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ed ambiente</a:t>
            </a:r>
          </a:p>
          <a:p>
            <a:pPr marL="0" indent="0" algn="just">
              <a:buNone/>
            </a:pP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Così come una riduzione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delle tasse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non dovrebbe essere compensata con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misure </a:t>
            </a:r>
            <a:r>
              <a:rPr lang="it-IT" sz="1700" b="1" i="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a:t>
            </a:r>
            <a:r>
              <a:rPr lang="it-IT" sz="1700" b="1" i="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tantum,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come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rientro dei capitali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dall’estero, o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 </a:t>
            </a:r>
            <a:r>
              <a:rPr lang="it-IT" sz="1700" b="1" i="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deficit</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usufruendo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tale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scopo della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flessibilità</a:t>
            </a:r>
          </a:p>
          <a:p>
            <a:pPr marL="0" indent="0" algn="just">
              <a:buNone/>
            </a:pPr>
            <a:r>
              <a:rPr lang="it-IT" sz="1700" b="1" dirty="0"/>
              <a:t/>
            </a:r>
            <a:br>
              <a:rPr lang="it-IT" sz="1700" b="1" dirty="0"/>
            </a:br>
            <a:endParaRPr lang="it-IT" sz="1700" dirty="0"/>
          </a:p>
          <a:p>
            <a:endParaRPr lang="it-IT" dirty="0"/>
          </a:p>
        </p:txBody>
      </p:sp>
    </p:spTree>
    <p:extLst>
      <p:ext uri="{BB962C8B-B14F-4D97-AF65-F5344CB8AC3E}">
        <p14:creationId xmlns:p14="http://schemas.microsoft.com/office/powerpoint/2010/main" val="669338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556792"/>
            <a:ext cx="8229600" cy="4767808"/>
          </a:xfrm>
        </p:spPr>
        <p:txBody>
          <a:bodyPr>
            <a:normAutofit lnSpcReduction="10000"/>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CAMBIATO IL VERSO DEL CONTRASTO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ALL’EVASIONE /1 </a:t>
            </a: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lvl="0"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misura sul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limite del contante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(da 1.000  a 3.000 euro)</a:t>
            </a:r>
          </a:p>
          <a:p>
            <a:pPr lvl="0" algn="just"/>
            <a:endPar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lvl="0" algn="just"/>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mano leggera sul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falso in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bilancio, grazie a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norme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che secondo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magistratura rischiano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far saltare i processi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lvl="0" algn="just"/>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lvl="0"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l’allentamento delle maglie per le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frodi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fiscali</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vanno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nella direzione opposta rispetto ad un’efficace lotta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all’evasione </a:t>
            </a:r>
          </a:p>
          <a:p>
            <a:pPr algn="just"/>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Agenzia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delle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Entrate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è abbandonata a se stessa nella lotta contro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l’evasione, con scarso riconoscimento del suo ruolo</a:t>
            </a:r>
          </a:p>
          <a:p>
            <a:pPr algn="just"/>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Quasi una decina di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super-dirigenti declassati</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hanno preferito altri lidi professionali, lasciando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scoperti posti delicatissimi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 strategici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controllo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grandi contribuenti ed il prelievo sulle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multinazionali</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2877310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84784"/>
            <a:ext cx="8229600" cy="4839816"/>
          </a:xfrm>
        </p:spPr>
        <p:txBody>
          <a:bodyPr>
            <a:normAutofit/>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CAMBIATO IL VERSO DEL CONTRASTO ALL’EVASIONE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 </a:t>
            </a: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 un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Paese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 la più grande evasione fiscale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d’Europa, dove l’uso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del contante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è doppio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rispetto alla media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UE e la criminalità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organizzata è diffusa,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innalzamento</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del tetto del contante incentiverà l’evasione oltre a produrre,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probabilmente,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una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diminuzione delle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entrate</a:t>
            </a: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L’incrocio dei dati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informatici (cc.dd. Big Data) si è rivelato un flop essendo limitato –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detta degli addetti ai lavori –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serie di strozzature.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questo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occorrerebbe</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 </a:t>
            </a:r>
            <a:r>
              <a:rPr lang="it-IT" sz="1600" b="1" dirty="0" err="1"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efficientare</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la </a:t>
            </a:r>
            <a:r>
              <a:rPr lang="it-IT" sz="1600" b="1" dirty="0" err="1"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Sogei</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 sostenere l’Agenzia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delle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entrate</a:t>
            </a:r>
          </a:p>
          <a:p>
            <a:pPr marL="0" indent="0">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 rendere obbligatoria la fatturazione elettronica</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2469373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92696"/>
            <a:ext cx="8229600" cy="648072"/>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12776"/>
            <a:ext cx="8229600" cy="4824536"/>
          </a:xfrm>
        </p:spPr>
        <p:txBody>
          <a:bodyPr>
            <a:normAutofit fontScale="92500" lnSpcReduction="20000"/>
          </a:bodyPr>
          <a:lstStyle/>
          <a:p>
            <a:pPr marL="0" indent="0" algn="ctr">
              <a:buNone/>
            </a:pPr>
            <a:endParaRPr lang="it-IT" b="1" dirty="0" smtClean="0"/>
          </a:p>
          <a:p>
            <a:pPr marL="0" indent="0" algn="ctr">
              <a:buNone/>
            </a:pP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TAGLI </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ALLA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SANITÀ</a:t>
            </a:r>
          </a:p>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legge di Stabilità dello scorso anno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fissava il livello del finanziamento del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SSN per il 2016 a 115,44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miliardi di euro </a:t>
            </a:r>
            <a:endPar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Nota di aggiornamento al DEF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ha stabilito che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spesa sanitaria per il 2016 sarà di 113,4 miliardi. Un aumento programmato frutto dell’accordo  Stato-Regioni del 2 luglio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2015 </a:t>
            </a:r>
          </a:p>
          <a:p>
            <a:pPr marL="0" indent="0" algn="just">
              <a:buNone/>
            </a:pPr>
            <a:endPar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Nella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Stabilità 2016 l’importo per il SSN è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sceso a 111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miliardi</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cioè è inferiore  di 2,4 miliardi di euro rispetto a quanto previsto dalla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Nota di aggiornamento al DEF, e di 4,4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miliardi di euro rispetto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quanto previsto dalla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legge di Stabilità per il 2015</a:t>
            </a: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valere sul medesimo Fondo sanitario saranno anche gli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800 mln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dei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nuovi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LEA</a:t>
            </a:r>
            <a:endPar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endParaRPr lang="it-IT" sz="17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220730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12776"/>
            <a:ext cx="8229600" cy="4911824"/>
          </a:xfrm>
        </p:spPr>
        <p:txBody>
          <a:bodyPr>
            <a:normAutofit lnSpcReduction="10000"/>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MISURE SPOT CONTRO LA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POVERTÀ</a:t>
            </a:r>
          </a:p>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Stabilità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2015 stanzia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per la povertà 600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milioni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euro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nel</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2016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ed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1 miliardo dal 2017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 priorità per le famiglie povere con minori 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carico</a:t>
            </a: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Secondo i dati Istat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relativi al 2014, in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Italia ci sono 7 milioni 815 mila poveri (2 milioni 654 mila famiglie), di cui 4 milioni 102 mila in povertà assoluta (1 milione e 470 mila famiglie, di cui circa 1 milione con minori a carico</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 600 milioni distribuiti a tutta la platea dei poveri assoluti equivalgono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34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euro lordi 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famiglia e a 12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euro in più al mese 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persona</a:t>
            </a: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Se il conto si fa sulle sole famiglie con figli minori in povertà assoluta, si arriva allora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ad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 incremento di risorse a famiglia pari a circa 50 euro lorde al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mese </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endParaRPr lang="it-IT" dirty="0"/>
          </a:p>
        </p:txBody>
      </p:sp>
    </p:spTree>
    <p:extLst>
      <p:ext uri="{BB962C8B-B14F-4D97-AF65-F5344CB8AC3E}">
        <p14:creationId xmlns:p14="http://schemas.microsoft.com/office/powerpoint/2010/main" val="1213755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340768"/>
            <a:ext cx="8229600" cy="4983832"/>
          </a:xfrm>
        </p:spPr>
        <p:txBody>
          <a:bodyPr>
            <a:normAutofit/>
          </a:bodyPr>
          <a:lstStyle/>
          <a:p>
            <a:pPr marL="0" indent="0" algn="ctr">
              <a:buNone/>
            </a:pP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AI  PUBBLICI  DIPENDENTI SOLO  UNA MANCIA</a:t>
            </a: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seguito della sentenza </a:t>
            </a: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della Corte </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costituzionale sul blocco della contrattazione del pubblico impiego, la legge di stabilità 2016 stanzia </a:t>
            </a:r>
            <a:r>
              <a:rPr lang="it-IT" sz="18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solo 300 </a:t>
            </a:r>
            <a:r>
              <a:rPr lang="it-IT" sz="1800" b="1" dirty="0">
                <a:solidFill>
                  <a:srgbClr val="C00000"/>
                </a:solidFill>
                <a:latin typeface="Verdana" panose="020B0604030504040204" pitchFamily="34" charset="0"/>
                <a:ea typeface="Verdana" panose="020B0604030504040204" pitchFamily="34" charset="0"/>
                <a:cs typeface="Verdana" panose="020B0604030504040204" pitchFamily="34" charset="0"/>
              </a:rPr>
              <a:t>milioni di euro per il rinnovo dei </a:t>
            </a:r>
            <a:r>
              <a:rPr lang="it-IT" sz="18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contratti</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r>
              <a:rPr lang="it-IT" sz="18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74 milioni dei quali destinati </a:t>
            </a: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alla Polizia e 7 </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a:t>
            </a: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magistrati e docenti </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universitari</a:t>
            </a:r>
          </a:p>
          <a:p>
            <a:pPr marL="0" indent="0" algn="just">
              <a:buNone/>
            </a:pP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algn="just"/>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Tale stanziamento di traduce in </a:t>
            </a: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appena 8 euro lordi </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(circa 6 euro netti) al </a:t>
            </a: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mese di aumento </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stipendio</a:t>
            </a:r>
          </a:p>
          <a:p>
            <a:pPr marL="0" indent="0" algn="just">
              <a:buNone/>
            </a:pP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algn="just"/>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 </a:t>
            </a:r>
            <a:r>
              <a:rPr lang="it-IT" sz="1800" b="1" dirty="0">
                <a:solidFill>
                  <a:srgbClr val="C00000"/>
                </a:solidFill>
                <a:latin typeface="Verdana" panose="020B0604030504040204" pitchFamily="34" charset="0"/>
                <a:ea typeface="Verdana" panose="020B0604030504040204" pitchFamily="34" charset="0"/>
                <a:cs typeface="Verdana" panose="020B0604030504040204" pitchFamily="34" charset="0"/>
              </a:rPr>
              <a:t>sindacati </a:t>
            </a:r>
            <a:r>
              <a:rPr lang="it-IT" sz="18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chiedono</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invece un </a:t>
            </a:r>
            <a:r>
              <a:rPr lang="it-IT" sz="1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aumento complessivo medio </a:t>
            </a:r>
            <a:r>
              <a:rPr lang="it-IT" sz="1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pari a </a:t>
            </a:r>
            <a:r>
              <a:rPr lang="it-IT" sz="18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150 </a:t>
            </a:r>
            <a:r>
              <a:rPr lang="it-IT" sz="1800" b="1" dirty="0">
                <a:solidFill>
                  <a:srgbClr val="C00000"/>
                </a:solidFill>
                <a:latin typeface="Verdana" panose="020B0604030504040204" pitchFamily="34" charset="0"/>
                <a:ea typeface="Verdana" panose="020B0604030504040204" pitchFamily="34" charset="0"/>
                <a:cs typeface="Verdana" panose="020B0604030504040204" pitchFamily="34" charset="0"/>
              </a:rPr>
              <a:t>euro </a:t>
            </a:r>
            <a:r>
              <a:rPr lang="it-IT" sz="18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lordi</a:t>
            </a:r>
            <a:endParaRPr lang="it-IT" sz="18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3614443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84784"/>
            <a:ext cx="8229600" cy="4839816"/>
          </a:xfrm>
        </p:spPr>
        <p:txBody>
          <a:bodyPr>
            <a:normAutofit fontScale="92500" lnSpcReduction="10000"/>
          </a:bodyPr>
          <a:lstStyle/>
          <a:p>
            <a:pPr marL="0" indent="0" algn="ctr">
              <a:buNone/>
            </a:pP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DECONTRIBUZIONE </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PREMI </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PRODUTTIVITÀ</a:t>
            </a:r>
          </a:p>
          <a:p>
            <a:pPr algn="just"/>
            <a:r>
              <a:rPr lang="it-IT" sz="1600" b="1" dirty="0" smtClean="0">
                <a:latin typeface="Verdana" panose="020B0604030504040204" pitchFamily="34" charset="0"/>
                <a:ea typeface="Verdana" panose="020B0604030504040204" pitchFamily="34" charset="0"/>
                <a:cs typeface="Verdana" panose="020B0604030504040204" pitchFamily="34" charset="0"/>
              </a:rPr>
              <a:t>Viene confermata la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decontribuzione per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tutti i nuovi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assunti </a:t>
            </a:r>
            <a:r>
              <a:rPr lang="it-IT" sz="1600" b="1" dirty="0">
                <a:latin typeface="Verdana" panose="020B0604030504040204" pitchFamily="34" charset="0"/>
                <a:ea typeface="Verdana" panose="020B0604030504040204" pitchFamily="34" charset="0"/>
                <a:cs typeface="Verdana" panose="020B0604030504040204" pitchFamily="34" charset="0"/>
              </a:rPr>
              <a:t>a tempo indeterminato </a:t>
            </a:r>
            <a:r>
              <a:rPr lang="it-IT" sz="1600" b="1" dirty="0" smtClean="0">
                <a:latin typeface="Verdana" panose="020B0604030504040204" pitchFamily="34" charset="0"/>
                <a:ea typeface="Verdana" panose="020B0604030504040204" pitchFamily="34" charset="0"/>
                <a:cs typeface="Verdana" panose="020B0604030504040204" pitchFamily="34" charset="0"/>
              </a:rPr>
              <a:t>stabilendo quale limite massimo di esonero l’importo di 3.250 </a:t>
            </a:r>
            <a:r>
              <a:rPr lang="it-IT" sz="1600" b="1" dirty="0">
                <a:latin typeface="Verdana" panose="020B0604030504040204" pitchFamily="34" charset="0"/>
                <a:ea typeface="Verdana" panose="020B0604030504040204" pitchFamily="34" charset="0"/>
                <a:cs typeface="Verdana" panose="020B0604030504040204" pitchFamily="34" charset="0"/>
              </a:rPr>
              <a:t>euro annui (</a:t>
            </a:r>
            <a:r>
              <a:rPr lang="it-IT" sz="1600" b="1" dirty="0" smtClean="0">
                <a:latin typeface="Verdana" panose="020B0604030504040204" pitchFamily="34" charset="0"/>
                <a:ea typeface="Verdana" panose="020B0604030504040204" pitchFamily="34" charset="0"/>
                <a:cs typeface="Verdana" panose="020B0604030504040204" pitchFamily="34" charset="0"/>
              </a:rPr>
              <a:t>dai circa 8.060 dell’anno precedente), </a:t>
            </a:r>
            <a:r>
              <a:rPr lang="it-IT" sz="1600" b="1" dirty="0">
                <a:latin typeface="Verdana" panose="020B0604030504040204" pitchFamily="34" charset="0"/>
                <a:ea typeface="Verdana" panose="020B0604030504040204" pitchFamily="34" charset="0"/>
                <a:cs typeface="Verdana" panose="020B0604030504040204" pitchFamily="34" charset="0"/>
              </a:rPr>
              <a:t>con 831 milioni </a:t>
            </a:r>
            <a:r>
              <a:rPr lang="it-IT" sz="1600" b="1" dirty="0" smtClean="0">
                <a:latin typeface="Verdana" panose="020B0604030504040204" pitchFamily="34" charset="0"/>
                <a:ea typeface="Verdana" panose="020B0604030504040204" pitchFamily="34" charset="0"/>
                <a:cs typeface="Verdana" panose="020B0604030504040204" pitchFamily="34" charset="0"/>
              </a:rPr>
              <a:t>di euro di </a:t>
            </a:r>
            <a:r>
              <a:rPr lang="it-IT" sz="1600" b="1" dirty="0">
                <a:latin typeface="Verdana" panose="020B0604030504040204" pitchFamily="34" charset="0"/>
                <a:ea typeface="Verdana" panose="020B0604030504040204" pitchFamily="34" charset="0"/>
                <a:cs typeface="Verdana" panose="020B0604030504040204" pitchFamily="34" charset="0"/>
              </a:rPr>
              <a:t>spese </a:t>
            </a:r>
            <a:r>
              <a:rPr lang="it-IT" sz="1600" b="1" dirty="0" smtClean="0">
                <a:latin typeface="Verdana" panose="020B0604030504040204" pitchFamily="34" charset="0"/>
                <a:ea typeface="Verdana" panose="020B0604030504040204" pitchFamily="34" charset="0"/>
                <a:cs typeface="Verdana" panose="020B0604030504040204" pitchFamily="34" charset="0"/>
              </a:rPr>
              <a:t>previste</a:t>
            </a:r>
          </a:p>
          <a:p>
            <a:pPr marL="0" indent="0" algn="just">
              <a:buNone/>
            </a:pPr>
            <a:endParaRPr lang="it-IT" sz="1600" b="1" dirty="0">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latin typeface="Verdana" panose="020B0604030504040204" pitchFamily="34" charset="0"/>
                <a:ea typeface="Verdana" panose="020B0604030504040204" pitchFamily="34" charset="0"/>
                <a:cs typeface="Verdana" panose="020B0604030504040204" pitchFamily="34" charset="0"/>
              </a:rPr>
              <a:t>Si fissa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al 10% </a:t>
            </a:r>
            <a:r>
              <a:rPr lang="it-IT" sz="1600" b="1" dirty="0" smtClean="0">
                <a:latin typeface="Verdana" panose="020B0604030504040204" pitchFamily="34" charset="0"/>
                <a:ea typeface="Verdana" panose="020B0604030504040204" pitchFamily="34" charset="0"/>
                <a:cs typeface="Verdana" panose="020B0604030504040204" pitchFamily="34" charset="0"/>
              </a:rPr>
              <a:t>la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tassazione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dei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premi di produttività </a:t>
            </a:r>
            <a:r>
              <a:rPr lang="it-IT" sz="1600" b="1" dirty="0">
                <a:latin typeface="Verdana" panose="020B0604030504040204" pitchFamily="34" charset="0"/>
                <a:ea typeface="Verdana" panose="020B0604030504040204" pitchFamily="34" charset="0"/>
                <a:cs typeface="Verdana" panose="020B0604030504040204" pitchFamily="34" charset="0"/>
              </a:rPr>
              <a:t>variabili </a:t>
            </a:r>
            <a:r>
              <a:rPr lang="it-IT" sz="1600" b="1" dirty="0" smtClean="0">
                <a:latin typeface="Verdana" panose="020B0604030504040204" pitchFamily="34" charset="0"/>
                <a:ea typeface="Verdana" panose="020B0604030504040204" pitchFamily="34" charset="0"/>
                <a:cs typeface="Verdana" panose="020B0604030504040204" pitchFamily="34" charset="0"/>
              </a:rPr>
              <a:t>entro il limite dei 2.000 </a:t>
            </a:r>
            <a:r>
              <a:rPr lang="it-IT" sz="1600" b="1" dirty="0">
                <a:latin typeface="Verdana" panose="020B0604030504040204" pitchFamily="34" charset="0"/>
                <a:ea typeface="Verdana" panose="020B0604030504040204" pitchFamily="34" charset="0"/>
                <a:cs typeface="Verdana" panose="020B0604030504040204" pitchFamily="34" charset="0"/>
              </a:rPr>
              <a:t>euro </a:t>
            </a:r>
            <a:r>
              <a:rPr lang="it-IT" sz="1600" b="1" dirty="0" smtClean="0">
                <a:latin typeface="Verdana" panose="020B0604030504040204" pitchFamily="34" charset="0"/>
                <a:ea typeface="Verdana" panose="020B0604030504040204" pitchFamily="34" charset="0"/>
                <a:cs typeface="Verdana" panose="020B0604030504040204" pitchFamily="34" charset="0"/>
              </a:rPr>
              <a:t>lordi, da riconoscere ai solo dipendenti </a:t>
            </a:r>
            <a:r>
              <a:rPr lang="it-IT" sz="1600" b="1" dirty="0">
                <a:latin typeface="Verdana" panose="020B0604030504040204" pitchFamily="34" charset="0"/>
                <a:ea typeface="Verdana" panose="020B0604030504040204" pitchFamily="34" charset="0"/>
                <a:cs typeface="Verdana" panose="020B0604030504040204" pitchFamily="34" charset="0"/>
              </a:rPr>
              <a:t>del settore privato </a:t>
            </a:r>
            <a:r>
              <a:rPr lang="it-IT" sz="1600" b="1" dirty="0" smtClean="0">
                <a:latin typeface="Verdana" panose="020B0604030504040204" pitchFamily="34" charset="0"/>
                <a:ea typeface="Verdana" panose="020B0604030504040204" pitchFamily="34" charset="0"/>
                <a:cs typeface="Verdana" panose="020B0604030504040204" pitchFamily="34" charset="0"/>
              </a:rPr>
              <a:t>che percepiscono uno stipendio al di sotto dei 50mila euro annui</a:t>
            </a:r>
          </a:p>
          <a:p>
            <a:pPr marL="0" indent="0" algn="just">
              <a:buNone/>
            </a:pPr>
            <a:endParaRPr lang="it-IT" sz="1600" b="1" dirty="0">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latin typeface="Verdana" panose="020B0604030504040204" pitchFamily="34" charset="0"/>
                <a:ea typeface="Verdana" panose="020B0604030504040204" pitchFamily="34" charset="0"/>
                <a:cs typeface="Verdana" panose="020B0604030504040204" pitchFamily="34" charset="0"/>
              </a:rPr>
              <a:t>Al lavoratore si dà l'opportunità di </a:t>
            </a:r>
            <a:r>
              <a:rPr lang="it-IT" sz="1600" b="1" dirty="0" smtClean="0">
                <a:latin typeface="Verdana" panose="020B0604030504040204" pitchFamily="34" charset="0"/>
                <a:ea typeface="Verdana" panose="020B0604030504040204" pitchFamily="34" charset="0"/>
                <a:cs typeface="Verdana" panose="020B0604030504040204" pitchFamily="34" charset="0"/>
              </a:rPr>
              <a:t>«migrare» verso </a:t>
            </a:r>
            <a:r>
              <a:rPr lang="it-IT" sz="1600" b="1" dirty="0">
                <a:latin typeface="Verdana" panose="020B0604030504040204" pitchFamily="34" charset="0"/>
                <a:ea typeface="Verdana" panose="020B0604030504040204" pitchFamily="34" charset="0"/>
                <a:cs typeface="Verdana" panose="020B0604030504040204" pitchFamily="34" charset="0"/>
              </a:rPr>
              <a:t>enti o casse assistenziali, o </a:t>
            </a:r>
            <a:r>
              <a:rPr lang="it-IT" sz="1600" b="1" dirty="0" smtClean="0">
                <a:latin typeface="Verdana" panose="020B0604030504040204" pitchFamily="34" charset="0"/>
                <a:ea typeface="Verdana" panose="020B0604030504040204" pitchFamily="34" charset="0"/>
                <a:cs typeface="Verdana" panose="020B0604030504040204" pitchFamily="34" charset="0"/>
              </a:rPr>
              <a:t>a forme di previdenza </a:t>
            </a:r>
            <a:r>
              <a:rPr lang="it-IT" sz="1600" b="1" dirty="0">
                <a:latin typeface="Verdana" panose="020B0604030504040204" pitchFamily="34" charset="0"/>
                <a:ea typeface="Verdana" panose="020B0604030504040204" pitchFamily="34" charset="0"/>
                <a:cs typeface="Verdana" panose="020B0604030504040204" pitchFamily="34" charset="0"/>
              </a:rPr>
              <a:t>complementare, con la loro esclusione dal computo del reddito fino rispettivamente a 3.165,2 </a:t>
            </a:r>
            <a:r>
              <a:rPr lang="it-IT" sz="1600" b="1" dirty="0" smtClean="0">
                <a:latin typeface="Verdana" panose="020B0604030504040204" pitchFamily="34" charset="0"/>
                <a:ea typeface="Verdana" panose="020B0604030504040204" pitchFamily="34" charset="0"/>
                <a:cs typeface="Verdana" panose="020B0604030504040204" pitchFamily="34" charset="0"/>
              </a:rPr>
              <a:t> e </a:t>
            </a:r>
            <a:r>
              <a:rPr lang="it-IT" sz="1600" b="1" dirty="0">
                <a:latin typeface="Verdana" panose="020B0604030504040204" pitchFamily="34" charset="0"/>
                <a:ea typeface="Verdana" panose="020B0604030504040204" pitchFamily="34" charset="0"/>
                <a:cs typeface="Verdana" panose="020B0604030504040204" pitchFamily="34" charset="0"/>
              </a:rPr>
              <a:t>5.164,57 </a:t>
            </a:r>
            <a:r>
              <a:rPr lang="it-IT" sz="1600" b="1" dirty="0" smtClean="0">
                <a:latin typeface="Verdana" panose="020B0604030504040204" pitchFamily="34" charset="0"/>
                <a:ea typeface="Verdana" panose="020B0604030504040204" pitchFamily="34" charset="0"/>
                <a:cs typeface="Verdana" panose="020B0604030504040204" pitchFamily="34" charset="0"/>
              </a:rPr>
              <a:t>euro</a:t>
            </a:r>
          </a:p>
          <a:p>
            <a:pPr marL="0" indent="0" algn="just">
              <a:buNone/>
            </a:pPr>
            <a:endParaRPr lang="it-IT" sz="1600" b="1" dirty="0">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latin typeface="Verdana" panose="020B0604030504040204" pitchFamily="34" charset="0"/>
                <a:ea typeface="Verdana" panose="020B0604030504040204" pitchFamily="34" charset="0"/>
                <a:cs typeface="Verdana" panose="020B0604030504040204" pitchFamily="34" charset="0"/>
              </a:rPr>
              <a:t>Solo il 25-30% dei lavoratori ha però un premio di </a:t>
            </a:r>
            <a:r>
              <a:rPr lang="it-IT" sz="1600" b="1" dirty="0" smtClean="0">
                <a:latin typeface="Verdana" panose="020B0604030504040204" pitchFamily="34" charset="0"/>
                <a:ea typeface="Verdana" panose="020B0604030504040204" pitchFamily="34" charset="0"/>
                <a:cs typeface="Verdana" panose="020B0604030504040204" pitchFamily="34" charset="0"/>
              </a:rPr>
              <a:t>produttività</a:t>
            </a:r>
          </a:p>
          <a:p>
            <a:pPr marL="0" indent="0" algn="just">
              <a:buNone/>
            </a:pPr>
            <a:endParaRPr lang="it-IT" sz="1600" b="1" dirty="0">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latin typeface="Verdana" panose="020B0604030504040204" pitchFamily="34" charset="0"/>
                <a:ea typeface="Verdana" panose="020B0604030504040204" pitchFamily="34" charset="0"/>
                <a:cs typeface="Verdana" panose="020B0604030504040204" pitchFamily="34" charset="0"/>
              </a:rPr>
              <a:t>Per la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CIG in deroga </a:t>
            </a:r>
            <a:r>
              <a:rPr lang="it-IT" sz="1600" b="1" dirty="0">
                <a:latin typeface="Verdana" panose="020B0604030504040204" pitchFamily="34" charset="0"/>
                <a:ea typeface="Verdana" panose="020B0604030504040204" pitchFamily="34" charset="0"/>
                <a:cs typeface="Verdana" panose="020B0604030504040204" pitchFamily="34" charset="0"/>
              </a:rPr>
              <a:t>stanziati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250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milioni per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il 2016</a:t>
            </a:r>
            <a:r>
              <a:rPr lang="it-IT" sz="1600" b="1" dirty="0">
                <a:latin typeface="Verdana" panose="020B0604030504040204" pitchFamily="34" charset="0"/>
                <a:ea typeface="Verdana" panose="020B0604030504040204" pitchFamily="34" charset="0"/>
                <a:cs typeface="Verdana" panose="020B0604030504040204" pitchFamily="34" charset="0"/>
              </a:rPr>
              <a:t>: una somma del tutto </a:t>
            </a:r>
            <a:r>
              <a:rPr lang="it-IT" sz="1600" b="1" dirty="0" smtClean="0">
                <a:latin typeface="Verdana" panose="020B0604030504040204" pitchFamily="34" charset="0"/>
                <a:ea typeface="Verdana" panose="020B0604030504040204" pitchFamily="34" charset="0"/>
                <a:cs typeface="Verdana" panose="020B0604030504040204" pitchFamily="34" charset="0"/>
              </a:rPr>
              <a:t>insufficiente</a:t>
            </a:r>
            <a:endParaRPr lang="it-IT" sz="1600" b="1" dirty="0">
              <a:latin typeface="Verdana" panose="020B0604030504040204" pitchFamily="34" charset="0"/>
              <a:ea typeface="Verdana" panose="020B0604030504040204" pitchFamily="34" charset="0"/>
              <a:cs typeface="Verdana" panose="020B0604030504040204" pitchFamily="34" charset="0"/>
            </a:endParaRP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96897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sz="4800" b="1" dirty="0" smtClean="0">
                <a:latin typeface="Verdana" panose="020B0604030504040204" pitchFamily="34" charset="0"/>
                <a:ea typeface="Verdana" panose="020B0604030504040204" pitchFamily="34" charset="0"/>
                <a:cs typeface="Verdana" panose="020B0604030504040204" pitchFamily="34" charset="0"/>
              </a:rPr>
              <a:t/>
            </a:r>
            <a:br>
              <a:rPr lang="it-IT" sz="4800" b="1" dirty="0" smtClean="0">
                <a:latin typeface="Verdana" panose="020B0604030504040204" pitchFamily="34" charset="0"/>
                <a:ea typeface="Verdana" panose="020B0604030504040204" pitchFamily="34" charset="0"/>
                <a:cs typeface="Verdana" panose="020B0604030504040204" pitchFamily="34" charset="0"/>
              </a:rPr>
            </a:br>
            <a:r>
              <a:rPr lang="it-IT" sz="4800" b="1" dirty="0" smtClean="0">
                <a:latin typeface="Verdana" panose="020B0604030504040204" pitchFamily="34" charset="0"/>
                <a:ea typeface="Verdana" panose="020B0604030504040204" pitchFamily="34" charset="0"/>
                <a:cs typeface="Verdana" panose="020B0604030504040204" pitchFamily="34" charset="0"/>
              </a:rPr>
              <a:t/>
            </a:r>
            <a:br>
              <a:rPr lang="it-IT" sz="4800" b="1" dirty="0" smtClean="0">
                <a:latin typeface="Verdana" panose="020B0604030504040204" pitchFamily="34" charset="0"/>
                <a:ea typeface="Verdana" panose="020B0604030504040204" pitchFamily="34" charset="0"/>
                <a:cs typeface="Verdana" panose="020B0604030504040204" pitchFamily="34" charset="0"/>
              </a:rPr>
            </a:br>
            <a:r>
              <a:rPr lang="it-IT" sz="4800" b="1" dirty="0">
                <a:latin typeface="Verdana" panose="020B0604030504040204" pitchFamily="34" charset="0"/>
                <a:ea typeface="Verdana" panose="020B0604030504040204" pitchFamily="34" charset="0"/>
                <a:cs typeface="Verdana" panose="020B0604030504040204" pitchFamily="34" charset="0"/>
              </a:rPr>
              <a:t/>
            </a:r>
            <a:br>
              <a:rPr lang="it-IT" sz="4800" b="1" dirty="0">
                <a:latin typeface="Verdana" panose="020B0604030504040204" pitchFamily="34" charset="0"/>
                <a:ea typeface="Verdana" panose="020B0604030504040204" pitchFamily="34" charset="0"/>
                <a:cs typeface="Verdana" panose="020B0604030504040204" pitchFamily="34" charset="0"/>
              </a:rPr>
            </a:br>
            <a:r>
              <a:rPr lang="it-IT" sz="4000" b="1" dirty="0" smtClean="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r>
              <a:rPr lang="it-IT" sz="4000"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
            </a:r>
            <a:br>
              <a:rPr lang="it-IT" sz="4000"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br>
            <a:endParaRPr lang="it-IT" sz="4000" dirty="0">
              <a:solidFill>
                <a:schemeClr val="bg2">
                  <a:lumMod val="50000"/>
                </a:schemeClr>
              </a:solidFill>
            </a:endParaRPr>
          </a:p>
        </p:txBody>
      </p:sp>
      <p:sp>
        <p:nvSpPr>
          <p:cNvPr id="7" name="Segnaposto contenuto 6"/>
          <p:cNvSpPr>
            <a:spLocks noGrp="1"/>
          </p:cNvSpPr>
          <p:nvPr>
            <p:ph idx="1"/>
          </p:nvPr>
        </p:nvSpPr>
        <p:spPr>
          <a:xfrm>
            <a:off x="457200" y="1340768"/>
            <a:ext cx="8229600" cy="4983832"/>
          </a:xfrm>
        </p:spPr>
        <p:txBody>
          <a:bodyPr>
            <a:normAutofit fontScale="92500" lnSpcReduction="10000"/>
          </a:bodyPr>
          <a:lstStyle/>
          <a:p>
            <a:pPr marL="0" indent="0" algn="ctr">
              <a:buNone/>
            </a:pPr>
            <a:endParaRPr lang="it-IT" sz="30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sz="30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a:t>
            </a:r>
            <a:r>
              <a:rPr lang="it-IT" sz="30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LEGGE SENZA </a:t>
            </a:r>
            <a:r>
              <a:rPr lang="it-IT" sz="30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CRESCITA / 1</a:t>
            </a:r>
          </a:p>
          <a:p>
            <a:pPr marL="0" indent="0" algn="ctr">
              <a:buNone/>
            </a:pPr>
            <a:endParaRPr lang="it-IT" sz="30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deficit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obiettivo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2016, al netto della clausola migranti, è inferiore dello 0,4% del </a:t>
            </a:r>
            <a:r>
              <a:rPr lang="it-IT" sz="1900" b="1" dirty="0" err="1">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Pil</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rispetto a quello previsto nel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2015: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2,2</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 rispetto al 2,6</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algn="just"/>
            <a:endParaRPr lang="it-IT" sz="20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il quadriennio 2016-2019 l’avanzo primario parte dal 2% per innalzarsi fino al 4,3% nel 2019. Ciò equivale a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non spendere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quantità rilevantissima di entrate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fino a 70 miliardi nel 2019</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anche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se destinate ad investimenti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produttivi</a:t>
            </a:r>
          </a:p>
          <a:p>
            <a:pPr algn="just"/>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Gli alti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avanzi primari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previsti, in fase di bassa crescita,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non sono compatibili con i livelli di sviluppo</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di cui il nostro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Paese avrebbe bisogno </a:t>
            </a: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624636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0688"/>
            <a:ext cx="8229600" cy="79208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84784"/>
            <a:ext cx="8229600" cy="4839816"/>
          </a:xfrm>
        </p:spPr>
        <p:txBody>
          <a:bodyPr>
            <a:normAutofit fontScale="92500" lnSpcReduction="20000"/>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PARTITE IVA: QUALCHE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PROGRESSO</a:t>
            </a:r>
          </a:p>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Quella destinata alle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partite IVA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rappresenta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una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delle poche misure parzialmente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positive</a:t>
            </a:r>
          </a:p>
          <a:p>
            <a:pPr marL="0" indent="0" algn="just">
              <a:buNone/>
            </a:pP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Rimediando al pasticcio creato dal governo l’anno scorso,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è fissato a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30mila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euro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(da 15mila euro) il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tetto di fatturato per accedere al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regime forfetario</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con un’aliquota pari al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5% per i primi cinque anni di attività (oggi 3),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che aumenta successivamente al 15%</a:t>
            </a:r>
          </a:p>
          <a:p>
            <a:pPr marL="0" indent="0" algn="just">
              <a:buNone/>
            </a:pP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Potranno avvalersi di questa disposizione anche i soggetti che nel 2015 hanno intrapreso le suddette attività. Per costoro, l'agevolazione fiscale vale per i prossimi 4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anni</a:t>
            </a:r>
          </a:p>
          <a:p>
            <a:pPr marL="0" indent="0" algn="just">
              <a:buNone/>
            </a:pP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L'aliquota contributiva resta al 27% e non sale al 33%. Ma gli altri lavoratori autonomi (commercianti, artigiani,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etc.) si applica  un aliquota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pari al 24</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marL="0" indent="0" algn="just">
              <a:buNone/>
            </a:pP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Occorre elaborare un vero e proprio Statuto del lavoro autonomo</a:t>
            </a:r>
          </a:p>
        </p:txBody>
      </p:sp>
    </p:spTree>
    <p:extLst>
      <p:ext uri="{BB962C8B-B14F-4D97-AF65-F5344CB8AC3E}">
        <p14:creationId xmlns:p14="http://schemas.microsoft.com/office/powerpoint/2010/main" val="1292460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764704"/>
            <a:ext cx="8229600" cy="648072"/>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5" name="Segnaposto contenuto 4"/>
          <p:cNvSpPr>
            <a:spLocks noGrp="1"/>
          </p:cNvSpPr>
          <p:nvPr>
            <p:ph idx="1"/>
          </p:nvPr>
        </p:nvSpPr>
        <p:spPr>
          <a:xfrm>
            <a:off x="457200" y="1412776"/>
            <a:ext cx="8229600" cy="4911824"/>
          </a:xfrm>
        </p:spPr>
        <p:txBody>
          <a:bodyPr>
            <a:normAutofit lnSpcReduction="10000"/>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 MISURE SULLE PENSIONI LE PAGANO </a:t>
            </a: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 PENSIONI UN PO’ PIÙ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ALTE</a:t>
            </a: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Salvaguardati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solo 26.300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lavoratori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una platea di 49.000 (mancano quindi altri 25.000)</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Prorogata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l'opzione donna</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(57 anni e 3 mesi d'età e 35 anni di anzianità)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 solo per tutto il 2015</a:t>
            </a: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Si introduce anche la possibilità di un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part-time</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(tra il 40 e il 60%)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per i lavoratori che maturano entro il 2018 il diritto alla pensione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vecchiaia</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A pagare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queste misure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saranno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ancora 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pensionati</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viene cioè ancora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bloccata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tagliata</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 l'indicizzazione delle pensioni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sopra tre volte il minimo, ovvero dai 1.500 euro al mese. Dai 2 mila euro in su c'è un ulteriore taglio  rispetto agli anni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passati</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72976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12776"/>
            <a:ext cx="8229600" cy="4911824"/>
          </a:xfrm>
        </p:spPr>
        <p:txBody>
          <a:bodyPr>
            <a:normAutofit/>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MEZZOGIORNO </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DIMENTICATO 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PENALIZZATO</a:t>
            </a:r>
          </a:p>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Non c’è traccia del </a:t>
            </a:r>
            <a:r>
              <a:rPr lang="it-IT" sz="1700" b="1" i="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Master Plan,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 compenso è presente la</a:t>
            </a:r>
            <a:r>
              <a:rPr lang="it-IT" sz="1700" b="1" i="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solita Salerno-Reggio Calabria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ed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uno stanziamento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risorse per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rimuovere le </a:t>
            </a:r>
            <a:r>
              <a:rPr lang="it-IT" sz="1700" b="1" dirty="0" err="1">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ecoballe</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dalla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Campania </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algn="just"/>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coprire le decontribuzioni introdotte l’anno scorso per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nuove assunzioni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tempo indeterminato, era stata soppressa la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disposizione che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prevedeva lo sgravio totale dei contributi per le assunzioni al Sud di disoccupati da almeno 24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mesi </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Ora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gli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sgravi per le assunzioni </a:t>
            </a:r>
            <a:r>
              <a:rPr lang="it-IT" sz="17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sono parziali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(pari al 40%)  e le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imprese del sud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conseguenza si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ritrovano con un aiuto minore rispetto a quello che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veniva riconosciuto loro per assumere i disoccupati di lunga durata</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538395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0688"/>
            <a:ext cx="8229600" cy="79208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12776"/>
            <a:ext cx="8229600" cy="4911824"/>
          </a:xfrm>
        </p:spPr>
        <p:txBody>
          <a:bodyPr>
            <a:normAutofit/>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DIFESA DEL SUOLO: LA VERA “GRANDE OPERA</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marL="0" indent="0">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fronte dei circa 21 miliardi di euro chiesti dalle Regioni contro il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dissesto idrogeologico</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il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Governo ha promesso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metterne in campo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7 miliardi complessivi fino al 2020</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Vedremo.</a:t>
            </a:r>
            <a:b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ora sono meno di uno, e circa l’80% dei lavori non parte perché si è ancora fermi allo studio di fattibilità o con progetti allo stadio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preliminare</a:t>
            </a:r>
          </a:p>
          <a:p>
            <a:pPr marL="0" indent="0" algn="just">
              <a:buNone/>
            </a:pP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r>
            <a:b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Intanto si tratta di risorse che, in buona parte, vengono spostate da una casella all’altra. Vecchi finanziamenti, fondi non spesi, ecc. Altre sono a valere sui Fondi di sviluppo e coesione.</a:t>
            </a:r>
            <a:b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b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Di nuovi finanziamenti non c’è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traccia</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27410304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84784"/>
            <a:ext cx="8229600" cy="4839816"/>
          </a:xfrm>
        </p:spPr>
        <p:txBody>
          <a:bodyPr>
            <a:normAutofit fontScale="92500" lnSpcReduction="20000"/>
          </a:bodyPr>
          <a:lstStyle/>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UNIVERSITA</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RICERCA</a:t>
            </a: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500 nuovi professori</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nel 2016 con uno stanziamento di 38 mln per il 2016 e 75 dal 2017. Le assunzioni scatterebbero solo da agosto 2016, data che potrebbe essere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posticipata</a:t>
            </a:r>
          </a:p>
          <a:p>
            <a:pPr marL="0" indent="0" algn="just">
              <a:buNone/>
            </a:pP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Niente</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è previsto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per le decine di migliaia di precari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che mandano avanti gli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atenei</a:t>
            </a:r>
          </a:p>
          <a:p>
            <a:pPr marL="0" indent="0" algn="just">
              <a:buNone/>
            </a:pP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gli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enti di ricerca </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non è previsto </a:t>
            </a:r>
            <a:r>
              <a:rPr lang="it-IT" sz="1700" b="1" dirty="0">
                <a:solidFill>
                  <a:srgbClr val="C00000"/>
                </a:solidFill>
                <a:latin typeface="Verdana" panose="020B0604030504040204" pitchFamily="34" charset="0"/>
                <a:ea typeface="Verdana" panose="020B0604030504040204" pitchFamily="34" charset="0"/>
                <a:cs typeface="Verdana" panose="020B0604030504040204" pitchFamily="34" charset="0"/>
              </a:rPr>
              <a:t>nessun tipo di investimento aggiuntivo</a:t>
            </a:r>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Ciò incrementerà la chiusura dei centri di ricerca e l’espulsione dei ricercatori precari, attualmente pari al 40% degli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addetti</a:t>
            </a:r>
          </a:p>
          <a:p>
            <a:pPr marL="0" indent="0" algn="just">
              <a:buNone/>
            </a:pP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 tecnici e gli amministrativi di tali enti vedono ridursi il turnover al 25% per il triennio 2015-2017 mentre era previsto al 60% nel 2015, al’80% nel 2016 e al 100% nel 2017. La stabilizzazione dei precari diventa così un </a:t>
            </a:r>
            <a:r>
              <a:rPr lang="it-IT" sz="17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miraggio</a:t>
            </a:r>
            <a:endParaRPr lang="it-IT" sz="17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endParaRPr lang="it-IT" dirty="0"/>
          </a:p>
        </p:txBody>
      </p:sp>
    </p:spTree>
    <p:extLst>
      <p:ext uri="{BB962C8B-B14F-4D97-AF65-F5344CB8AC3E}">
        <p14:creationId xmlns:p14="http://schemas.microsoft.com/office/powerpoint/2010/main" val="382735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84784"/>
            <a:ext cx="8229600" cy="4839816"/>
          </a:xfrm>
        </p:spPr>
        <p:txBody>
          <a:bodyPr>
            <a:normAutofit/>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SPESE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MILITARI </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SERVIZIO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CIVILE</a:t>
            </a:r>
          </a:p>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600" b="1" dirty="0">
                <a:latin typeface="Verdana" panose="020B0604030504040204" pitchFamily="34" charset="0"/>
                <a:ea typeface="Verdana" panose="020B0604030504040204" pitchFamily="34" charset="0"/>
                <a:cs typeface="Verdana" panose="020B0604030504040204" pitchFamily="34" charset="0"/>
              </a:rPr>
              <a:t>Vengono incrementati ulteriormente i fondi (MISE)per:</a:t>
            </a:r>
          </a:p>
          <a:p>
            <a:pPr lvl="0" algn="just"/>
            <a:r>
              <a:rPr lang="it-IT" sz="1600" b="1" dirty="0">
                <a:latin typeface="Verdana" panose="020B0604030504040204" pitchFamily="34" charset="0"/>
                <a:ea typeface="Verdana" panose="020B0604030504040204" pitchFamily="34" charset="0"/>
                <a:cs typeface="Verdana" panose="020B0604030504040204" pitchFamily="34" charset="0"/>
              </a:rPr>
              <a:t>l’acquisizione delle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fregate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FREMM</a:t>
            </a:r>
          </a:p>
          <a:p>
            <a:pPr marL="0" lvl="0" indent="0" algn="just">
              <a:buNone/>
            </a:pPr>
            <a:r>
              <a:rPr lang="it-IT" sz="1600" b="1" dirty="0" smtClean="0">
                <a:latin typeface="Verdana" panose="020B0604030504040204" pitchFamily="34" charset="0"/>
                <a:ea typeface="Verdana" panose="020B0604030504040204" pitchFamily="34" charset="0"/>
                <a:cs typeface="Verdana" panose="020B0604030504040204" pitchFamily="34" charset="0"/>
              </a:rPr>
              <a:t> </a:t>
            </a:r>
            <a:endParaRPr lang="it-IT" sz="1600" b="1" dirty="0">
              <a:latin typeface="Verdana" panose="020B0604030504040204" pitchFamily="34" charset="0"/>
              <a:ea typeface="Verdana" panose="020B0604030504040204" pitchFamily="34" charset="0"/>
              <a:cs typeface="Verdana" panose="020B0604030504040204" pitchFamily="34" charset="0"/>
            </a:endParaRPr>
          </a:p>
          <a:p>
            <a:pPr lvl="0" algn="just"/>
            <a:r>
              <a:rPr lang="it-IT" sz="1600" b="1" dirty="0" smtClean="0">
                <a:latin typeface="Verdana" panose="020B0604030504040204" pitchFamily="34" charset="0"/>
                <a:ea typeface="Verdana" panose="020B0604030504040204" pitchFamily="34" charset="0"/>
                <a:cs typeface="Verdana" panose="020B0604030504040204" pitchFamily="34" charset="0"/>
              </a:rPr>
              <a:t>l’acquisizione dei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blindati VBM </a:t>
            </a:r>
            <a:r>
              <a:rPr lang="it-IT" sz="1600" b="1" dirty="0">
                <a:latin typeface="Verdana" panose="020B0604030504040204" pitchFamily="34" charset="0"/>
                <a:ea typeface="Verdana" panose="020B0604030504040204" pitchFamily="34" charset="0"/>
                <a:cs typeface="Verdana" panose="020B0604030504040204" pitchFamily="34" charset="0"/>
              </a:rPr>
              <a:t>(+100 milioni per il 2016; +120 per il 2017; +150 per il 2018 e 500 milioni dal 1019 e successivi</a:t>
            </a:r>
            <a:r>
              <a:rPr lang="it-IT" sz="1600" b="1" dirty="0" smtClean="0">
                <a:latin typeface="Verdana" panose="020B0604030504040204" pitchFamily="34" charset="0"/>
                <a:ea typeface="Verdana" panose="020B0604030504040204" pitchFamily="34" charset="0"/>
                <a:cs typeface="Verdana" panose="020B0604030504040204" pitchFamily="34" charset="0"/>
              </a:rPr>
              <a:t>)</a:t>
            </a:r>
          </a:p>
          <a:p>
            <a:pPr marL="0" lvl="0" indent="0" algn="just">
              <a:buNone/>
            </a:pPr>
            <a:r>
              <a:rPr lang="it-IT" sz="1600" b="1" dirty="0" smtClean="0">
                <a:latin typeface="Verdana" panose="020B0604030504040204" pitchFamily="34" charset="0"/>
                <a:ea typeface="Verdana" panose="020B0604030504040204" pitchFamily="34" charset="0"/>
                <a:cs typeface="Verdana" panose="020B0604030504040204" pitchFamily="34" charset="0"/>
              </a:rPr>
              <a:t> </a:t>
            </a:r>
            <a:endParaRPr lang="it-IT" sz="1600" b="1" dirty="0">
              <a:latin typeface="Verdana" panose="020B0604030504040204" pitchFamily="34" charset="0"/>
              <a:ea typeface="Verdana" panose="020B0604030504040204" pitchFamily="34" charset="0"/>
              <a:cs typeface="Verdana" panose="020B0604030504040204" pitchFamily="34" charset="0"/>
            </a:endParaRPr>
          </a:p>
          <a:p>
            <a:pPr lvl="0" algn="just"/>
            <a:r>
              <a:rPr lang="it-IT" sz="1600" b="1" dirty="0">
                <a:latin typeface="Verdana" panose="020B0604030504040204" pitchFamily="34" charset="0"/>
                <a:ea typeface="Verdana" panose="020B0604030504040204" pitchFamily="34" charset="0"/>
                <a:cs typeface="Verdana" panose="020B0604030504040204" pitchFamily="34" charset="0"/>
              </a:rPr>
              <a:t>fondi ulteriori per gli </a:t>
            </a:r>
            <a:r>
              <a:rPr lang="it-IT" sz="1600" b="1" i="1" dirty="0" err="1">
                <a:solidFill>
                  <a:srgbClr val="C00000"/>
                </a:solidFill>
                <a:latin typeface="Verdana" panose="020B0604030504040204" pitchFamily="34" charset="0"/>
                <a:ea typeface="Verdana" panose="020B0604030504040204" pitchFamily="34" charset="0"/>
                <a:cs typeface="Verdana" panose="020B0604030504040204" pitchFamily="34" charset="0"/>
              </a:rPr>
              <a:t>eurofighter</a:t>
            </a:r>
            <a:r>
              <a:rPr lang="it-IT" sz="1600" b="1">
                <a:latin typeface="Verdana" panose="020B0604030504040204" pitchFamily="34" charset="0"/>
                <a:ea typeface="Verdana" panose="020B0604030504040204" pitchFamily="34" charset="0"/>
                <a:cs typeface="Verdana" panose="020B0604030504040204" pitchFamily="34" charset="0"/>
              </a:rPr>
              <a:t> </a:t>
            </a:r>
            <a:r>
              <a:rPr lang="it-IT" sz="1600" b="1" smtClean="0">
                <a:latin typeface="Verdana" panose="020B0604030504040204" pitchFamily="34" charset="0"/>
                <a:ea typeface="Verdana" panose="020B0604030504040204" pitchFamily="34" charset="0"/>
                <a:cs typeface="Verdana" panose="020B0604030504040204" pitchFamily="34" charset="0"/>
              </a:rPr>
              <a:t>(+</a:t>
            </a:r>
            <a:r>
              <a:rPr lang="it-IT" sz="1600" b="1" dirty="0">
                <a:latin typeface="Verdana" panose="020B0604030504040204" pitchFamily="34" charset="0"/>
                <a:ea typeface="Verdana" panose="020B0604030504040204" pitchFamily="34" charset="0"/>
                <a:cs typeface="Verdana" panose="020B0604030504040204" pitchFamily="34" charset="0"/>
              </a:rPr>
              <a:t>280 milioni ciascuno per gli anni dal 2016 e al 2018 poi altri 800 milioni dal 2019</a:t>
            </a:r>
            <a:r>
              <a:rPr lang="it-IT" sz="1600" b="1" dirty="0" smtClean="0">
                <a:latin typeface="Verdana" panose="020B0604030504040204" pitchFamily="34" charset="0"/>
                <a:ea typeface="Verdana" panose="020B0604030504040204" pitchFamily="34" charset="0"/>
                <a:cs typeface="Verdana" panose="020B0604030504040204" pitchFamily="34" charset="0"/>
              </a:rPr>
              <a:t>)</a:t>
            </a:r>
          </a:p>
          <a:p>
            <a:pPr marL="0" lvl="0" indent="0" algn="just">
              <a:buNone/>
            </a:pPr>
            <a:endParaRPr lang="it-IT" sz="1600" b="1" dirty="0">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err="1">
                <a:latin typeface="Verdana" panose="020B0604030504040204" pitchFamily="34" charset="0"/>
                <a:ea typeface="Verdana" panose="020B0604030504040204" pitchFamily="34" charset="0"/>
                <a:cs typeface="Verdana" panose="020B0604030504040204" pitchFamily="34" charset="0"/>
              </a:rPr>
              <a:t>Renzi</a:t>
            </a:r>
            <a:r>
              <a:rPr lang="it-IT" sz="1600" b="1" dirty="0">
                <a:latin typeface="Verdana" panose="020B0604030504040204" pitchFamily="34" charset="0"/>
                <a:ea typeface="Verdana" panose="020B0604030504040204" pitchFamily="34" charset="0"/>
                <a:cs typeface="Verdana" panose="020B0604030504040204" pitchFamily="34" charset="0"/>
              </a:rPr>
              <a:t> aveva annunciato un incremento di 100 milioni di euro del fondo relativo al servizio civile. La tabella C della Legge di Stabilità indica soltanto 115 milioni (l’anno scorso erano previsti 113 milioni). Con questa cifra partiranno circa 20 mila giovani, e non i 100 mila promessi.</a:t>
            </a: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74798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64704"/>
            <a:ext cx="8229600" cy="7200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a:t>
            </a:r>
            <a:r>
              <a:rPr lang="it-IT" sz="3600" b="1" dirty="0">
                <a:solidFill>
                  <a:schemeClr val="bg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57200" y="1484784"/>
            <a:ext cx="8229600" cy="4839816"/>
          </a:xfrm>
        </p:spPr>
        <p:txBody>
          <a:bodyPr>
            <a:normAutofit/>
          </a:bodyPr>
          <a:lstStyle/>
          <a:p>
            <a:pPr marL="0" indent="0" algn="ctr">
              <a:buNone/>
            </a:pPr>
            <a:endParaRPr lang="it-IT" b="1" dirty="0" smtClean="0"/>
          </a:p>
          <a:p>
            <a:pPr marL="0" indent="0" algn="ctr">
              <a:buNone/>
            </a:pP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CANONE </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RAI IN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BOLLETTA</a:t>
            </a:r>
          </a:p>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Misura di dubbia legittimità</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il corrispettivo di un contratto di somministrazione, quale la fornitura di energia elettrica, viene legato ad una imposta che nulla c’entra con tale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corrispettivo</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Anche chi non possiede un televisore o ha la bolletta elettrica intestata a un parente farà in modo di pagare questi 100 euro per la paura di vedersi staccare la luce con inevitabili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contenziosi</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determinazione del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canone RAI dovrebbe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essere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definita dall’Autorità per le garanzie nelle comunicazioni secondo il criterio della progressività, ed il canone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inserito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nella dichiarazione dei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redditi </a:t>
            </a:r>
            <a:endPar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8568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340768"/>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endParaRPr lang="it-IT" sz="3600" dirty="0"/>
          </a:p>
        </p:txBody>
      </p:sp>
      <p:sp>
        <p:nvSpPr>
          <p:cNvPr id="5" name="Segnaposto contenuto 4"/>
          <p:cNvSpPr>
            <a:spLocks noGrp="1"/>
          </p:cNvSpPr>
          <p:nvPr>
            <p:ph idx="1"/>
          </p:nvPr>
        </p:nvSpPr>
        <p:spPr>
          <a:xfrm>
            <a:off x="457200" y="1484784"/>
            <a:ext cx="8229600" cy="4839816"/>
          </a:xfrm>
        </p:spPr>
        <p:txBody>
          <a:bodyPr>
            <a:normAutofit fontScale="85000" lnSpcReduction="10000"/>
          </a:bodyPr>
          <a:lstStyle/>
          <a:p>
            <a:pPr marL="0" indent="0" algn="ctr">
              <a:buNone/>
            </a:pPr>
            <a:r>
              <a:rPr lang="it-IT" sz="33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a:t>
            </a:r>
            <a:r>
              <a:rPr lang="it-IT" sz="33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LEGGE SENZA CRESCITA </a:t>
            </a:r>
            <a:r>
              <a:rPr lang="it-IT" sz="33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2</a:t>
            </a:r>
          </a:p>
          <a:p>
            <a:pPr marL="0" indent="0" algn="ctr">
              <a:buNone/>
            </a:pPr>
            <a:endParaRPr lang="it-IT" sz="33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manovra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“vera”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è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pari a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10 miliardi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euro</a:t>
            </a:r>
          </a:p>
          <a:p>
            <a:pPr marL="0" indent="0" algn="just">
              <a:buNone/>
            </a:pPr>
            <a:endPar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Dei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26,5 miliardi più o meno “sicuri” della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manovra, ben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16,8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servono a scongiurare le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clausole di salvaguardia per il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2016 </a:t>
            </a:r>
          </a:p>
          <a:p>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stessa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Confindustria, con ingiustificato ottimismo, accredita alla manovra uno scarno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incremento del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PIL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il 2016 pari ad uno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0,3%</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r>
              <a:rPr lang="it-IT" sz="1900" b="1" dirty="0" smtClean="0">
                <a:solidFill>
                  <a:srgbClr val="00B0F0"/>
                </a:solidFill>
                <a:latin typeface="Verdana" panose="020B0604030504040204" pitchFamily="34" charset="0"/>
                <a:ea typeface="Verdana" panose="020B0604030504040204" pitchFamily="34" charset="0"/>
                <a:cs typeface="Verdana" panose="020B0604030504040204" pitchFamily="34" charset="0"/>
              </a:rPr>
              <a:t>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 in un contesto che registra l’industria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 frenata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 il peggiore dato dal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settembre 2011)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ed in agosto un calo dell’export </a:t>
            </a:r>
          </a:p>
          <a:p>
            <a:pPr marL="0" indent="0">
              <a:buNone/>
            </a:pPr>
            <a:endPar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previsioni di crescita dell’1,6%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nel 2016 sono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troppo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ottimistiche</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Il FMI, ad esempio, prevede + 1,3%</a:t>
            </a:r>
          </a:p>
          <a:p>
            <a:pPr marL="0" indent="0" algn="just">
              <a:buNone/>
            </a:pP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Non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si stanziano risorse per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gli investimenti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pubblici</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ma si sostengono, se mai ci saranno, quelli privati</a:t>
            </a:r>
            <a:endParaRPr lang="it-IT" dirty="0"/>
          </a:p>
        </p:txBody>
      </p:sp>
    </p:spTree>
    <p:extLst>
      <p:ext uri="{BB962C8B-B14F-4D97-AF65-F5344CB8AC3E}">
        <p14:creationId xmlns:p14="http://schemas.microsoft.com/office/powerpoint/2010/main" val="1664172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852704"/>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a:t>
            </a:r>
            <a:r>
              <a:rPr lang="it-IT" sz="3600" b="1" dirty="0" smtClean="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2016</a:t>
            </a:r>
            <a:endParaRPr lang="it-IT" sz="3600" dirty="0"/>
          </a:p>
        </p:txBody>
      </p:sp>
      <p:sp>
        <p:nvSpPr>
          <p:cNvPr id="3" name="Segnaposto contenuto 2"/>
          <p:cNvSpPr>
            <a:spLocks noGrp="1"/>
          </p:cNvSpPr>
          <p:nvPr>
            <p:ph idx="1"/>
          </p:nvPr>
        </p:nvSpPr>
        <p:spPr>
          <a:xfrm>
            <a:off x="467544" y="1844824"/>
            <a:ext cx="8229600" cy="4533136"/>
          </a:xfrm>
        </p:spPr>
        <p:txBody>
          <a:bodyPr>
            <a:normAutofit fontScale="92500" lnSpcReduction="10000"/>
          </a:bodyPr>
          <a:lstStyle/>
          <a:p>
            <a:pPr marL="0" indent="0" algn="ctr">
              <a:buNone/>
            </a:pPr>
            <a:r>
              <a:rPr lang="it-IT" sz="2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a:t>
            </a:r>
            <a:r>
              <a:rPr lang="it-IT" sz="2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LEGGE  ELETTORALISTICA  CHE </a:t>
            </a:r>
            <a:r>
              <a:rPr lang="it-IT" sz="28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GUARDA </a:t>
            </a:r>
            <a:r>
              <a:rPr lang="it-IT" sz="2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  DESTRA</a:t>
            </a:r>
          </a:p>
          <a:p>
            <a:pPr marL="0" indent="0" algn="ctr">
              <a:buNone/>
            </a:pPr>
            <a:endParaRPr lang="it-IT" sz="28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manovra</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che non ha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alcuna direzione espansiva, ma solo quella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del galleggiamento economico ed elettorale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(abolizione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TASI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tutti, tetto a 3.000 euro per il contante, aiuti a pioggia alle imprese</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600" b="1" dirty="0" err="1"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etc</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p>
          <a:p>
            <a:pPr algn="just"/>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spesa pubblica viene depressa a favore del taglio delle tasse (di cui beneficiano di più i ricchi): è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vecchio</a:t>
            </a:r>
            <a:r>
              <a:rPr lang="it-IT" sz="1600" b="1" dirty="0" smtClean="0">
                <a:solidFill>
                  <a:srgbClr val="00B0F0"/>
                </a:solidFill>
                <a:latin typeface="Verdana" panose="020B0604030504040204" pitchFamily="34" charset="0"/>
                <a:ea typeface="Verdana" panose="020B0604030504040204" pitchFamily="34" charset="0"/>
                <a:cs typeface="Verdana" panose="020B0604030504040204" pitchFamily="34" charset="0"/>
              </a:rPr>
              <a:t>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sogno di Tremonti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ma realizzato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da </a:t>
            </a:r>
            <a:r>
              <a:rPr lang="it-IT" sz="1600" b="1" dirty="0" err="1" smtClean="0">
                <a:solidFill>
                  <a:srgbClr val="C00000"/>
                </a:solidFill>
                <a:latin typeface="Verdana" panose="020B0604030504040204" pitchFamily="34" charset="0"/>
                <a:ea typeface="Verdana" panose="020B0604030504040204" pitchFamily="34" charset="0"/>
                <a:cs typeface="Verdana" panose="020B0604030504040204" pitchFamily="34" charset="0"/>
              </a:rPr>
              <a:t>Renzi</a:t>
            </a:r>
            <a:endPar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Come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oramai riconosciuto anche dal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FMI le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riduzioni di imposte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generano un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moltiplicatore</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molto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minore</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di quello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dei tagli di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spese</a:t>
            </a: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Non c'è alcun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“piano del lavoro</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 solo ulteriore spinta alla precarizzazione del mercato del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lavoro</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3196390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1008112"/>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endParaRPr lang="it-IT" sz="3600" dirty="0"/>
          </a:p>
        </p:txBody>
      </p:sp>
      <p:sp>
        <p:nvSpPr>
          <p:cNvPr id="3" name="Segnaposto contenuto 2"/>
          <p:cNvSpPr>
            <a:spLocks noGrp="1"/>
          </p:cNvSpPr>
          <p:nvPr>
            <p:ph idx="1"/>
          </p:nvPr>
        </p:nvSpPr>
        <p:spPr>
          <a:xfrm>
            <a:off x="457200" y="1556792"/>
            <a:ext cx="8229600" cy="4767808"/>
          </a:xfrm>
        </p:spPr>
        <p:txBody>
          <a:bodyPr>
            <a:normAutofit fontScale="55000" lnSpcReduction="20000"/>
          </a:bodyPr>
          <a:lstStyle/>
          <a:p>
            <a:pPr marL="0" indent="0" algn="ctr">
              <a:buNone/>
            </a:pPr>
            <a:r>
              <a:rPr lang="it-IT" sz="4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LEGGE  INIQUA  </a:t>
            </a:r>
            <a:r>
              <a:rPr lang="it-IT" sz="4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SCRITTA  </a:t>
            </a:r>
          </a:p>
          <a:p>
            <a:pPr marL="0" indent="0" algn="ctr">
              <a:buNone/>
            </a:pPr>
            <a:r>
              <a:rPr lang="it-IT" sz="4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  </a:t>
            </a:r>
            <a:r>
              <a:rPr lang="it-IT" sz="4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MANO  DESTRA /1</a:t>
            </a:r>
            <a:endParaRPr lang="it-IT" sz="4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una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legge iniqua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perché</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marL="0" indent="0">
              <a:buNone/>
            </a:pPr>
            <a:endPar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dà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tutto alle </a:t>
            </a:r>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imprese </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dagli sgravi fiscali (</a:t>
            </a:r>
            <a:r>
              <a:rPr lang="it-IT" sz="2900" b="1" dirty="0" err="1"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Ires</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2900" b="1" dirty="0" err="1"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etc</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agli sconti fiscali sugli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acquisti dei macchinari</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marL="0" indent="0">
              <a:buNone/>
            </a:pPr>
            <a:endPar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niente</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o quasi, </a:t>
            </a:r>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a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lavoratori e </a:t>
            </a:r>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pensionati</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5</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miseri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euro lordi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mensili di aumento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ai dipendenti pubblici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blocco rivalutazione</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per le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pensioni</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sopra i 2.000 euro lordi</a:t>
            </a:r>
            <a:endPar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nessuna</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misura per la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flessibilità</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per i pensionati in </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uscita </a:t>
            </a:r>
          </a:p>
          <a:p>
            <a:pPr marL="0" indent="0">
              <a:buNone/>
            </a:pPr>
            <a:endPar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lvl="0"/>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allargamento minimo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della </a:t>
            </a:r>
            <a:r>
              <a:rPr lang="it-IT" sz="2900" b="1" i="1" dirty="0">
                <a:solidFill>
                  <a:srgbClr val="C00000"/>
                </a:solidFill>
                <a:latin typeface="Verdana" panose="020B0604030504040204" pitchFamily="34" charset="0"/>
                <a:ea typeface="Verdana" panose="020B0604030504040204" pitchFamily="34" charset="0"/>
                <a:cs typeface="Verdana" panose="020B0604030504040204" pitchFamily="34" charset="0"/>
              </a:rPr>
              <a:t>no </a:t>
            </a:r>
            <a:r>
              <a:rPr lang="it-IT" sz="2900" b="1" i="1" dirty="0" err="1">
                <a:solidFill>
                  <a:srgbClr val="C00000"/>
                </a:solidFill>
                <a:latin typeface="Verdana" panose="020B0604030504040204" pitchFamily="34" charset="0"/>
                <a:ea typeface="Verdana" panose="020B0604030504040204" pitchFamily="34" charset="0"/>
                <a:cs typeface="Verdana" panose="020B0604030504040204" pitchFamily="34" charset="0"/>
              </a:rPr>
              <a:t>tax</a:t>
            </a:r>
            <a:r>
              <a:rPr lang="it-IT" sz="2900" b="1" i="1" dirty="0">
                <a:solidFill>
                  <a:srgbClr val="C00000"/>
                </a:solidFill>
                <a:latin typeface="Verdana" panose="020B0604030504040204" pitchFamily="34" charset="0"/>
                <a:ea typeface="Verdana" panose="020B0604030504040204" pitchFamily="34" charset="0"/>
                <a:cs typeface="Verdana" panose="020B0604030504040204" pitchFamily="34" charset="0"/>
              </a:rPr>
              <a:t> area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 le pensioni </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minime da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7.500 a 7.750 </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euro (cioè un risparmio fiscale mensile pari a  4,4 euro)</a:t>
            </a:r>
          </a:p>
          <a:p>
            <a:pPr marL="0" lvl="0" indent="0">
              <a:buNone/>
            </a:pPr>
            <a:endPar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lvl="0"/>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esclusione</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dalla </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c.d. settima salvaguardia del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personale della scuola </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 cc.dd. </a:t>
            </a:r>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quota 96</a:t>
            </a:r>
            <a:r>
              <a:rPr lang="it-IT" sz="2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2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 dei </a:t>
            </a:r>
            <a:r>
              <a:rPr lang="it-IT" sz="2900" b="1" dirty="0">
                <a:solidFill>
                  <a:srgbClr val="C00000"/>
                </a:solidFill>
                <a:latin typeface="Verdana" panose="020B0604030504040204" pitchFamily="34" charset="0"/>
                <a:ea typeface="Verdana" panose="020B0604030504040204" pitchFamily="34" charset="0"/>
                <a:cs typeface="Verdana" panose="020B0604030504040204" pitchFamily="34" charset="0"/>
              </a:rPr>
              <a:t>macchinisti dei </a:t>
            </a:r>
            <a:r>
              <a:rPr lang="it-IT" sz="2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treni </a:t>
            </a:r>
            <a:endParaRPr lang="it-IT" dirty="0">
              <a:solidFill>
                <a:srgbClr val="C00000"/>
              </a:solidFill>
            </a:endParaRPr>
          </a:p>
        </p:txBody>
      </p:sp>
    </p:spTree>
    <p:extLst>
      <p:ext uri="{BB962C8B-B14F-4D97-AF65-F5344CB8AC3E}">
        <p14:creationId xmlns:p14="http://schemas.microsoft.com/office/powerpoint/2010/main" val="4067397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p>
        </p:txBody>
      </p:sp>
      <p:sp>
        <p:nvSpPr>
          <p:cNvPr id="3" name="Segnaposto contenuto 2"/>
          <p:cNvSpPr>
            <a:spLocks noGrp="1"/>
          </p:cNvSpPr>
          <p:nvPr>
            <p:ph idx="1"/>
          </p:nvPr>
        </p:nvSpPr>
        <p:spPr>
          <a:xfrm>
            <a:off x="457200" y="1484784"/>
            <a:ext cx="8229600" cy="4839816"/>
          </a:xfrm>
        </p:spPr>
        <p:txBody>
          <a:bodyPr>
            <a:normAutofit lnSpcReduction="10000"/>
          </a:bodyPr>
          <a:lstStyle/>
          <a:p>
            <a:pPr marL="0" indent="0" algn="ctr">
              <a:buNone/>
            </a:pPr>
            <a:r>
              <a:rPr lang="it-IT" sz="23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LEGGE  INIQUA  SCRITTA  </a:t>
            </a:r>
          </a:p>
          <a:p>
            <a:pPr marL="0" indent="0" algn="ctr">
              <a:buNone/>
            </a:pPr>
            <a:r>
              <a:rPr lang="it-IT" sz="23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  LA MANO  DESTRA </a:t>
            </a:r>
            <a:r>
              <a:rPr lang="it-IT" sz="23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a:t>
            </a:r>
          </a:p>
          <a:p>
            <a:pPr marL="0" indent="0" algn="ctr">
              <a:buNone/>
            </a:pPr>
            <a:endParaRPr lang="it-IT" sz="23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Iniqua perché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elimina indiscriminatamente l’imposta sulle abitazioni</a:t>
            </a:r>
            <a:r>
              <a:rPr lang="it-IT" sz="1600" b="1" dirty="0" smtClean="0">
                <a:latin typeface="Verdana" panose="020B0604030504040204" pitchFamily="34" charset="0"/>
                <a:ea typeface="Verdana" panose="020B0604030504040204" pitchFamily="34" charset="0"/>
                <a:cs typeface="Verdana" panose="020B0604030504040204" pitchFamily="34" charset="0"/>
              </a:rPr>
              <a:t>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principali: sia su quelle degli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operai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(peraltro giusto) che su quelle di pregio</a:t>
            </a:r>
          </a:p>
          <a:p>
            <a:pPr marL="0" indent="0">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Il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vantaggio maggiore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è per i più ricchi: ben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1,4 miliardi di euro regalato ai benestanti</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per la loro prima casa di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lusso</a:t>
            </a: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Rimane la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TASI su ville e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castelli</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ma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 loro 74.000 proprietari godranno, in virtù della diminuzione dell’aliquota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massima, di uno sconto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medio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pari ma circa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1.000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euro</a:t>
            </a: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Nessuna misura capace di far realmente ripartire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la domanda interna</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(l’abolizione della TASI da questo punto di vista incide molto poco</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05711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92696"/>
            <a:ext cx="8229600" cy="7200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endParaRPr lang="it-IT" sz="3600" dirty="0"/>
          </a:p>
        </p:txBody>
      </p:sp>
      <p:sp>
        <p:nvSpPr>
          <p:cNvPr id="3" name="Segnaposto contenuto 2"/>
          <p:cNvSpPr>
            <a:spLocks noGrp="1"/>
          </p:cNvSpPr>
          <p:nvPr>
            <p:ph idx="1"/>
          </p:nvPr>
        </p:nvSpPr>
        <p:spPr>
          <a:xfrm>
            <a:off x="457200" y="1556792"/>
            <a:ext cx="8229600" cy="4767808"/>
          </a:xfrm>
        </p:spPr>
        <p:txBody>
          <a:bodyPr>
            <a:normAutofit fontScale="92500" lnSpcReduction="20000"/>
          </a:bodyPr>
          <a:lstStyle/>
          <a:p>
            <a:pPr marL="0" indent="0" algn="ctr">
              <a:buNone/>
            </a:pPr>
            <a:r>
              <a:rPr lang="it-IT" sz="24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UNA  LEGGE  INIQUA  SCRITTA  </a:t>
            </a:r>
          </a:p>
          <a:p>
            <a:pPr marL="0" indent="0" algn="ctr">
              <a:buNone/>
            </a:pPr>
            <a:r>
              <a:rPr lang="it-IT" sz="24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CON  LA MANO  DESTRA </a:t>
            </a:r>
            <a:r>
              <a:rPr lang="it-IT" sz="24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/3</a:t>
            </a:r>
          </a:p>
          <a:p>
            <a:pPr marL="0" indent="0" algn="ctr">
              <a:buNone/>
            </a:pPr>
            <a:endParaRPr lang="it-IT" sz="24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tagli</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per il 2016, al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fondo sanitario nazionale</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sono pari a 2,2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miliardi di euro</a:t>
            </a:r>
          </a:p>
          <a:p>
            <a:pPr marL="0" indent="0" algn="just">
              <a:buNone/>
            </a:pP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Taglio alle Regioni</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per 3,9 miliardi di euro nel 2017, per 5,4 miliardi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euro nel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2018 e per 5,4 miliardi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euro nel 2019</a:t>
            </a:r>
          </a:p>
          <a:p>
            <a:pPr marL="0" indent="0" algn="just">
              <a:buNone/>
            </a:pP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Tagli dunque a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Sanità, Trasporto pubblico locale e servizi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 detrimento dei ceti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popolari</a:t>
            </a:r>
          </a:p>
          <a:p>
            <a:pPr marL="0" indent="0" algn="just">
              <a:buNone/>
            </a:pP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Saccheggiato il Fondo per i lavori usuranti per 356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milioni</a:t>
            </a:r>
          </a:p>
          <a:p>
            <a:pPr marL="0" indent="0" algn="just">
              <a:buNone/>
            </a:pP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 una legge scritta “con la mano destra”, hanno detto Schifani e Alfano. “Mi ha copiato” ha ribadito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Berlusconi </a:t>
            </a:r>
            <a:endPar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1109907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0688"/>
            <a:ext cx="8229600" cy="7200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endParaRPr lang="it-IT" sz="3600" dirty="0"/>
          </a:p>
        </p:txBody>
      </p:sp>
      <p:sp>
        <p:nvSpPr>
          <p:cNvPr id="3" name="Segnaposto contenuto 2"/>
          <p:cNvSpPr>
            <a:spLocks noGrp="1"/>
          </p:cNvSpPr>
          <p:nvPr>
            <p:ph idx="1"/>
          </p:nvPr>
        </p:nvSpPr>
        <p:spPr>
          <a:xfrm>
            <a:off x="457200" y="1340768"/>
            <a:ext cx="8229600" cy="4983832"/>
          </a:xfrm>
        </p:spPr>
        <p:txBody>
          <a:bodyPr>
            <a:normAutofit fontScale="85000" lnSpcReduction="20000"/>
          </a:bodyPr>
          <a:lstStyle/>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RINVIATO </a:t>
            </a:r>
            <a:r>
              <a:rPr lang="it-IT"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UN ANNO L’AUMENTO </a:t>
            </a:r>
            <a:r>
              <a:rPr lang="it-IT"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DELL’IVA</a:t>
            </a:r>
          </a:p>
          <a:p>
            <a:pPr marL="0" indent="0" algn="ctr">
              <a:buNone/>
            </a:pPr>
            <a:endParaRPr lang="it-IT" sz="22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Viene neutralizzata l’entrata in vigore, a partire dal 1° gennaio 2016, di tutte le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clausole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di salvaguardia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come previsto dalla legge di Stabilità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del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2014  </a:t>
            </a:r>
          </a:p>
          <a:p>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 la legge di Stabilità 2016 ne aggiunge di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nuove</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pertanto l'</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eliminazione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non è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totale </a:t>
            </a:r>
          </a:p>
          <a:p>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sospensione è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stata disposta per l'</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accisa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sui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carburanti</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mentre l'</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aumento </a:t>
            </a:r>
            <a:r>
              <a:rPr lang="it-IT" sz="1900" b="1" dirty="0">
                <a:solidFill>
                  <a:srgbClr val="C00000"/>
                </a:solidFill>
                <a:latin typeface="Verdana" panose="020B0604030504040204" pitchFamily="34" charset="0"/>
                <a:ea typeface="Verdana" panose="020B0604030504040204" pitchFamily="34" charset="0"/>
                <a:cs typeface="Verdana" panose="020B0604030504040204" pitchFamily="34" charset="0"/>
              </a:rPr>
              <a:t>delle aliquote </a:t>
            </a:r>
            <a:r>
              <a:rPr lang="it-IT" sz="19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Iva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è stato solo posticipato: nel 2017 passerà dal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10 al 13% e dal 22 al 24</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nel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2018: dal 24 al 25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
            </a:r>
          </a:p>
          <a:p>
            <a:pPr marL="0" indent="0" algn="just">
              <a:buNone/>
            </a:pP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prossima Manovra dovrà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fronteggiare clausole di salvaguardia pronte a scattare nel 2017 per 15,1 miliardi di euro e nel 2018 per 19,6 miliardi di euro</a:t>
            </a:r>
          </a:p>
          <a:p>
            <a:pPr algn="just"/>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algn="just"/>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Altra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clausola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che potrebbe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scattare dal prossimo maggio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è quella relativa al </a:t>
            </a:r>
            <a:r>
              <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mancato gettito </a:t>
            </a:r>
            <a:r>
              <a:rPr lang="it-IT" sz="19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atteso dalla </a:t>
            </a:r>
            <a:r>
              <a:rPr lang="it-IT" sz="1900" b="1" i="1" dirty="0" err="1">
                <a:solidFill>
                  <a:srgbClr val="C00000"/>
                </a:solidFill>
                <a:latin typeface="Verdana" panose="020B0604030504040204" pitchFamily="34" charset="0"/>
                <a:ea typeface="Verdana" panose="020B0604030504040204" pitchFamily="34" charset="0"/>
                <a:cs typeface="Verdana" panose="020B0604030504040204" pitchFamily="34" charset="0"/>
              </a:rPr>
              <a:t>voluntary</a:t>
            </a:r>
            <a:r>
              <a:rPr lang="it-IT" sz="1900" b="1" i="1" dirty="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it-IT" sz="1900" b="1" i="1" dirty="0" err="1" smtClean="0">
                <a:solidFill>
                  <a:srgbClr val="C00000"/>
                </a:solidFill>
                <a:latin typeface="Verdana" panose="020B0604030504040204" pitchFamily="34" charset="0"/>
                <a:ea typeface="Verdana" panose="020B0604030504040204" pitchFamily="34" charset="0"/>
                <a:cs typeface="Verdana" panose="020B0604030504040204" pitchFamily="34" charset="0"/>
              </a:rPr>
              <a:t>disclosure</a:t>
            </a:r>
            <a:endParaRPr lang="it-IT" sz="19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endParaRPr lang="it-IT" dirty="0"/>
          </a:p>
        </p:txBody>
      </p:sp>
    </p:spTree>
    <p:extLst>
      <p:ext uri="{BB962C8B-B14F-4D97-AF65-F5344CB8AC3E}">
        <p14:creationId xmlns:p14="http://schemas.microsoft.com/office/powerpoint/2010/main" val="1514784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b="1" dirty="0">
                <a:solidFill>
                  <a:schemeClr val="bg2">
                    <a:lumMod val="50000"/>
                  </a:schemeClr>
                </a:solidFill>
                <a:latin typeface="Verdana" panose="020B0604030504040204" pitchFamily="34" charset="0"/>
                <a:ea typeface="Verdana" panose="020B0604030504040204" pitchFamily="34" charset="0"/>
                <a:cs typeface="Verdana" panose="020B0604030504040204" pitchFamily="34" charset="0"/>
              </a:rPr>
              <a:t>STABILITÀ 2016</a:t>
            </a:r>
            <a:endParaRPr lang="it-IT" sz="3600" dirty="0"/>
          </a:p>
        </p:txBody>
      </p:sp>
      <p:sp>
        <p:nvSpPr>
          <p:cNvPr id="3" name="Segnaposto contenuto 2"/>
          <p:cNvSpPr>
            <a:spLocks noGrp="1"/>
          </p:cNvSpPr>
          <p:nvPr>
            <p:ph idx="1"/>
          </p:nvPr>
        </p:nvSpPr>
        <p:spPr>
          <a:xfrm>
            <a:off x="457200" y="1556792"/>
            <a:ext cx="8229600" cy="4767808"/>
          </a:xfrm>
        </p:spPr>
        <p:txBody>
          <a:bodyPr>
            <a:normAutofit lnSpcReduction="10000"/>
          </a:bodyPr>
          <a:lstStyle/>
          <a:p>
            <a:pPr marL="0" indent="0" algn="ctr">
              <a:buNone/>
            </a:pP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LE IMPOSTE VENGONO RIDOTTE </a:t>
            </a: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ctr">
              <a:buNone/>
            </a:pP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SOLO </a:t>
            </a:r>
            <a:r>
              <a:rPr lang="it-IT" sz="22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a:t>
            </a:r>
            <a:r>
              <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3 MILIARDI</a:t>
            </a:r>
          </a:p>
          <a:p>
            <a:pPr marL="0" indent="0" algn="ctr">
              <a:buNone/>
            </a:pPr>
            <a:endParaRPr lang="it-IT" sz="22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riduzione delle imposte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non è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22,8 miliardi di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euro, ma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solo di 3,2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miliardi di euro,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cioè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pari ad un </a:t>
            </a:r>
            <a:r>
              <a:rPr lang="it-IT" sz="1600" b="1" dirty="0">
                <a:solidFill>
                  <a:srgbClr val="C00000"/>
                </a:solidFill>
                <a:latin typeface="Verdana" panose="020B0604030504040204" pitchFamily="34" charset="0"/>
                <a:ea typeface="Verdana" panose="020B0604030504040204" pitchFamily="34" charset="0"/>
                <a:cs typeface="Verdana" panose="020B0604030504040204" pitchFamily="34" charset="0"/>
              </a:rPr>
              <a:t>modesto 0,2 % del </a:t>
            </a:r>
            <a:r>
              <a:rPr lang="it-IT" sz="16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PIL</a:t>
            </a: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Infatti ai 6,8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miliardi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euro di clausole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salvaguardia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non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ancora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operanti,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dobbiamo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detrarre il gettito derivante dall’incremento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 tassazione sui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giochi (1 miliardo di euro), nonché quello derivante dal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rientro dei capitali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(2 miliardi di euro)</a:t>
            </a: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sospensione delle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clausole di salvaguardia è un pericolo scampato, non una riduzione di imposte in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essere </a:t>
            </a:r>
          </a:p>
          <a:p>
            <a:pPr marL="0" indent="0" algn="just">
              <a:buNone/>
            </a:pP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Inoltre, le Regioni in disavanzo sanitario potranno aumentare i tributi locali e/o i </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ticket, mentre i comuni potranno aumentare </a:t>
            </a:r>
            <a:r>
              <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 Tari (la tassa sui rifiuti</a:t>
            </a:r>
            <a:r>
              <a:rPr lang="it-IT" sz="16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a:t>
            </a:r>
            <a:endParaRPr lang="it-IT" sz="16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939343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580</TotalTime>
  <Words>2540</Words>
  <Application>Microsoft Macintosh PowerPoint</Application>
  <PresentationFormat>Presentazione su schermo (4:3)</PresentationFormat>
  <Paragraphs>258</Paragraphs>
  <Slides>26</Slides>
  <Notes>1</Notes>
  <HiddenSlides>0</HiddenSlides>
  <MMClips>0</MMClips>
  <ScaleCrop>false</ScaleCrop>
  <HeadingPairs>
    <vt:vector size="4" baseType="variant">
      <vt:variant>
        <vt:lpstr>Tema</vt:lpstr>
      </vt:variant>
      <vt:variant>
        <vt:i4>1</vt:i4>
      </vt:variant>
      <vt:variant>
        <vt:lpstr>Titoli diapositive</vt:lpstr>
      </vt:variant>
      <vt:variant>
        <vt:i4>26</vt:i4>
      </vt:variant>
    </vt:vector>
  </HeadingPairs>
  <TitlesOfParts>
    <vt:vector size="27" baseType="lpstr">
      <vt:lpstr>Equinozio</vt:lpstr>
      <vt:lpstr>       STABILITÀ  2016 </vt:lpstr>
      <vt:lpstr>   STABILITÀ  2016 </vt:lpstr>
      <vt:lpstr>STABILITÀ  2016</vt:lpstr>
      <vt:lpstr>STABILITÀ  2016</vt:lpstr>
      <vt:lpstr>STABILITÀ  2016</vt:lpstr>
      <vt:lpstr>STABILITÀ 2016</vt:lpstr>
      <vt:lpstr>STABILITÀ 2016</vt:lpstr>
      <vt:lpstr>STABILITÀ 2016</vt:lpstr>
      <vt:lpstr>STABILITÀ 2016</vt:lpstr>
      <vt:lpstr>STABILITÀ 2016</vt:lpstr>
      <vt:lpstr> STABILITÀ 2016 </vt:lpstr>
      <vt:lpstr>  STABILITÀ 2016 </vt:lpstr>
      <vt:lpstr>STABILITÀ 2016</vt:lpstr>
      <vt:lpstr>STABILITÀ 2016</vt:lpstr>
      <vt:lpstr>STABILITÀ 2016</vt:lpstr>
      <vt:lpstr>STABILITÀ 2016</vt:lpstr>
      <vt:lpstr>STABILITÀ 2016</vt:lpstr>
      <vt:lpstr>STABILITÀ 2016</vt:lpstr>
      <vt:lpstr>STABILITÀ 2016</vt:lpstr>
      <vt:lpstr>STABILITÀ 2016</vt:lpstr>
      <vt:lpstr>STABILITÀ 2016</vt:lpstr>
      <vt:lpstr>STABILITÀ 2016</vt:lpstr>
      <vt:lpstr>STABILITÀ 2016</vt:lpstr>
      <vt:lpstr>STABILITÀ 2016</vt:lpstr>
      <vt:lpstr>STABILITÀ 2016</vt:lpstr>
      <vt:lpstr>STABILITÀ 2016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STABILITÀ  2016</dc:title>
  <dc:creator>Bisignani Teresa</dc:creator>
  <cp:lastModifiedBy>simonetta</cp:lastModifiedBy>
  <cp:revision>43</cp:revision>
  <cp:lastPrinted>2015-10-28T17:18:37Z</cp:lastPrinted>
  <dcterms:created xsi:type="dcterms:W3CDTF">2015-10-27T13:11:07Z</dcterms:created>
  <dcterms:modified xsi:type="dcterms:W3CDTF">2015-11-04T12:01:21Z</dcterms:modified>
</cp:coreProperties>
</file>